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1" r:id="rId4"/>
    <p:sldId id="262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5374" autoAdjust="0"/>
  </p:normalViewPr>
  <p:slideViewPr>
    <p:cSldViewPr snapToGrid="0">
      <p:cViewPr varScale="1">
        <p:scale>
          <a:sx n="122" d="100"/>
          <a:sy n="122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pfika\Downloads\Statistics_Export_EIESurvey2021_surveyresults1309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Sample of Participants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DE"/>
        </a:p>
      </c:txPr>
    </c:title>
    <c:autoTitleDeleted val="0"/>
    <c:view3D>
      <c:rotX val="30"/>
      <c:rotY val="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76F-4F37-BEF8-4927F4440B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76F-4F37-BEF8-4927F4440B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76F-4F37-BEF8-4927F4440B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76F-4F37-BEF8-4927F4440B6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276F-4F37-BEF8-4927F4440B6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276F-4F37-BEF8-4927F4440B6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76F-4F37-BEF8-4927F4440B6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76F-4F37-BEF8-4927F4440B6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76F-4F37-BEF8-4927F4440B6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76F-4F37-BEF8-4927F4440B6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276F-4F37-BEF8-4927F4440B6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276F-4F37-BEF8-4927F4440B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Business Support Organizations</c:v>
                </c:pt>
                <c:pt idx="1">
                  <c:v>Individual Researchers &amp; Innovators</c:v>
                </c:pt>
                <c:pt idx="2">
                  <c:v>Research Organisations</c:v>
                </c:pt>
                <c:pt idx="3">
                  <c:v>SMEs, Start-ups &amp; Technology Transfer Organisations</c:v>
                </c:pt>
                <c:pt idx="4">
                  <c:v>Local &amp; Regional Authorities</c:v>
                </c:pt>
                <c:pt idx="5">
                  <c:v>Others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0.11392405063291139</c:v>
                </c:pt>
                <c:pt idx="1">
                  <c:v>0.189873417721519</c:v>
                </c:pt>
                <c:pt idx="2">
                  <c:v>0.189873417721519</c:v>
                </c:pt>
                <c:pt idx="3">
                  <c:v>0.25738396624472576</c:v>
                </c:pt>
                <c:pt idx="4">
                  <c:v>5.0632911392405063E-2</c:v>
                </c:pt>
                <c:pt idx="5">
                  <c:v>0.19831223628691982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76F-4F37-BEF8-4927F4440B6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solidFill>
                  <a:schemeClr val="tx1"/>
                </a:solidFill>
              </a:rPr>
              <a:t>Stakeholder views on the Union's</a:t>
            </a:r>
            <a:r>
              <a:rPr lang="en-GB" sz="1600" b="1" baseline="0">
                <a:solidFill>
                  <a:schemeClr val="tx1"/>
                </a:solidFill>
              </a:rPr>
              <a:t> general approach to innovation</a:t>
            </a:r>
            <a:endParaRPr lang="en-GB" sz="16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DE"/>
        </a:p>
      </c:txPr>
    </c:title>
    <c:autoTitleDeleted val="0"/>
    <c:plotArea>
      <c:layout>
        <c:manualLayout>
          <c:layoutTarget val="inner"/>
          <c:xMode val="edge"/>
          <c:yMode val="edge"/>
          <c:x val="5.8013458747309302E-2"/>
          <c:y val="0.1965321729957806"/>
          <c:w val="0.90310727382363043"/>
          <c:h val="0.1471672127811555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Content!$A$101</c:f>
              <c:strCache>
                <c:ptCount val="1"/>
                <c:pt idx="0">
                  <c:v>Promote breakthrough and deep tech innovations and the role of start-ups as key dynamic players and drivers of innovation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Content!$B$100:$C$100</c:f>
              <c:numCache>
                <c:formatCode>General</c:formatCode>
                <c:ptCount val="2"/>
                <c:pt idx="1">
                  <c:v>130</c:v>
                </c:pt>
              </c:numCache>
            </c:numRef>
          </c:cat>
          <c:val>
            <c:numRef>
              <c:f>Content!$B$101:$C$101</c:f>
              <c:numCache>
                <c:formatCode>General</c:formatCode>
                <c:ptCount val="2"/>
                <c:pt idx="1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8A-4FE7-9C33-F50D1F22F0AB}"/>
            </c:ext>
          </c:extLst>
        </c:ser>
        <c:ser>
          <c:idx val="1"/>
          <c:order val="1"/>
          <c:tx>
            <c:strRef>
              <c:f>Content!$A$102</c:f>
              <c:strCache>
                <c:ptCount val="1"/>
                <c:pt idx="0">
                  <c:v>Have clear and focused innovation policy objectives across the EU and MS policies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Content!$B$100:$C$100</c:f>
              <c:numCache>
                <c:formatCode>General</c:formatCode>
                <c:ptCount val="2"/>
                <c:pt idx="1">
                  <c:v>130</c:v>
                </c:pt>
              </c:numCache>
            </c:numRef>
          </c:cat>
          <c:val>
            <c:numRef>
              <c:f>Content!$B$102:$C$102</c:f>
              <c:numCache>
                <c:formatCode>General</c:formatCode>
                <c:ptCount val="2"/>
                <c:pt idx="1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8A-4FE7-9C33-F50D1F22F0AB}"/>
            </c:ext>
          </c:extLst>
        </c:ser>
        <c:ser>
          <c:idx val="2"/>
          <c:order val="2"/>
          <c:tx>
            <c:strRef>
              <c:f>Content!$A$103</c:f>
              <c:strCache>
                <c:ptCount val="1"/>
                <c:pt idx="0">
                  <c:v>Implement an inclusive and broad approach to innovation policy that notably ensures the inclusion of less developed European regions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Content!$B$100:$C$100</c:f>
              <c:numCache>
                <c:formatCode>General</c:formatCode>
                <c:ptCount val="2"/>
                <c:pt idx="1">
                  <c:v>130</c:v>
                </c:pt>
              </c:numCache>
            </c:numRef>
          </c:cat>
          <c:val>
            <c:numRef>
              <c:f>Content!$B$103:$C$103</c:f>
              <c:numCache>
                <c:formatCode>General</c:formatCode>
                <c:ptCount val="2"/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8A-4FE7-9C33-F50D1F22F0AB}"/>
            </c:ext>
          </c:extLst>
        </c:ser>
        <c:ser>
          <c:idx val="3"/>
          <c:order val="3"/>
          <c:tx>
            <c:strRef>
              <c:f>Content!$A$104</c:f>
              <c:strCache>
                <c:ptCount val="1"/>
                <c:pt idx="0">
                  <c:v>Other (please specify)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Content!$B$100:$C$100</c:f>
              <c:numCache>
                <c:formatCode>General</c:formatCode>
                <c:ptCount val="2"/>
                <c:pt idx="1">
                  <c:v>130</c:v>
                </c:pt>
              </c:numCache>
            </c:numRef>
          </c:cat>
          <c:val>
            <c:numRef>
              <c:f>Content!$B$104:$C$104</c:f>
              <c:numCache>
                <c:formatCode>General</c:formatCode>
                <c:ptCount val="2"/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8A-4FE7-9C33-F50D1F22F0AB}"/>
            </c:ext>
          </c:extLst>
        </c:ser>
        <c:ser>
          <c:idx val="4"/>
          <c:order val="4"/>
          <c:tx>
            <c:strRef>
              <c:f>Content!$A$105</c:f>
              <c:strCache>
                <c:ptCount val="1"/>
                <c:pt idx="0">
                  <c:v>No Answer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Content!$B$100:$C$100</c:f>
              <c:numCache>
                <c:formatCode>General</c:formatCode>
                <c:ptCount val="2"/>
                <c:pt idx="1">
                  <c:v>130</c:v>
                </c:pt>
              </c:numCache>
            </c:numRef>
          </c:cat>
          <c:val>
            <c:numRef>
              <c:f>Content!$B$105:$C$105</c:f>
              <c:numCache>
                <c:formatCode>General</c:formatCode>
                <c:ptCount val="2"/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8A-4FE7-9C33-F50D1F22F0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93066616"/>
        <c:axId val="493061368"/>
      </c:barChart>
      <c:catAx>
        <c:axId val="493066616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dirty="0"/>
                  <a:t>Replies</a:t>
                </a:r>
              </a:p>
            </c:rich>
          </c:tx>
          <c:layout>
            <c:manualLayout>
              <c:xMode val="edge"/>
              <c:yMode val="edge"/>
              <c:x val="1.9129516924810044E-2"/>
              <c:y val="0.159109054702814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DE"/>
            </a:p>
          </c:txPr>
        </c:title>
        <c:numFmt formatCode="General" sourceLinked="1"/>
        <c:majorTickMark val="none"/>
        <c:minorTickMark val="none"/>
        <c:tickLblPos val="nextTo"/>
        <c:crossAx val="493061368"/>
        <c:crosses val="autoZero"/>
        <c:auto val="1"/>
        <c:lblAlgn val="ctr"/>
        <c:lblOffset val="100"/>
        <c:noMultiLvlLbl val="0"/>
      </c:catAx>
      <c:valAx>
        <c:axId val="493061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dirty="0"/>
                  <a:t>Ratio</a:t>
                </a:r>
              </a:p>
            </c:rich>
          </c:tx>
          <c:layout>
            <c:manualLayout>
              <c:xMode val="edge"/>
              <c:yMode val="edge"/>
              <c:x val="0.47498235416476769"/>
              <c:y val="0.426417042509717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D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DE"/>
          </a:p>
        </c:txPr>
        <c:crossAx val="493066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726185718325726E-2"/>
          <c:y val="0.47207236951393727"/>
          <c:w val="0.88054762856334856"/>
          <c:h val="0.508149149473404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AC3FD-D968-4E24-9338-18208B76FE00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F8868-A2AC-4BBD-A1E9-6B8B807A2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199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8868-A2AC-4BBD-A1E9-6B8B807A240A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712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A11E-FD38-4BA2-AC52-1E200F5D40C5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FB7-6DFF-4DD1-ADD2-93A49E052B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932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A11E-FD38-4BA2-AC52-1E200F5D40C5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FB7-6DFF-4DD1-ADD2-93A49E052B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488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A11E-FD38-4BA2-AC52-1E200F5D40C5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FB7-6DFF-4DD1-ADD2-93A49E052B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4534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077013" y="1852061"/>
            <a:ext cx="10156297" cy="1749286"/>
          </a:xfrm>
        </p:spPr>
        <p:txBody>
          <a:bodyPr anchor="t" anchorCtr="0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7012" y="1280970"/>
            <a:ext cx="10156297" cy="488568"/>
          </a:xfrm>
        </p:spPr>
        <p:txBody>
          <a:bodyPr>
            <a:noAutofit/>
          </a:bodyPr>
          <a:lstStyle>
            <a:lvl1pPr marL="0" indent="0" algn="l">
              <a:buNone/>
              <a:defRPr sz="2400" b="1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077013" y="1122363"/>
            <a:ext cx="10156296" cy="344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399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866930" y="1368000"/>
            <a:ext cx="10486869" cy="410341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0" y="468000"/>
            <a:ext cx="10515600" cy="473104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6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852" y="6044693"/>
            <a:ext cx="1716200" cy="45171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32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 userDrawn="1"/>
        </p:nvCxnSpPr>
        <p:spPr>
          <a:xfrm>
            <a:off x="1905580" y="5205607"/>
            <a:ext cx="98602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885951" y="876300"/>
            <a:ext cx="98602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4" y="1304763"/>
            <a:ext cx="1276929" cy="1011400"/>
          </a:xfrm>
          <a:prstGeom prst="rect">
            <a:avLst/>
          </a:prstGeom>
        </p:spPr>
      </p:pic>
      <p:pic>
        <p:nvPicPr>
          <p:cNvPr id="17" name="Picture 6" descr="LOGO CE-EN-quadri.eps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3872" y="548680"/>
            <a:ext cx="2304256" cy="16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455643" y="5916080"/>
            <a:ext cx="8730171" cy="474727"/>
          </a:xfrm>
          <a:prstGeom prst="rect">
            <a:avLst/>
          </a:prstGeom>
        </p:spPr>
        <p:txBody>
          <a:bodyPr wrap="square" lIns="0" tIns="72000" rIns="0" bIns="72000" numCol="1" anchor="t" anchorCtr="0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800" i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chemeClr val="accent2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accent2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buNone/>
            </a:pPr>
            <a:r>
              <a:rPr lang="en-US" sz="700" b="1" kern="0" dirty="0">
                <a:solidFill>
                  <a:schemeClr val="tx1"/>
                </a:solidFill>
              </a:rPr>
              <a:t>© European Union 2021</a:t>
            </a:r>
          </a:p>
          <a:p>
            <a:pPr marL="0" indent="0" algn="just">
              <a:buNone/>
            </a:pPr>
            <a:r>
              <a:rPr lang="en-US" sz="600" b="0" kern="0" dirty="0">
                <a:solidFill>
                  <a:schemeClr val="tx1"/>
                </a:solidFill>
              </a:rPr>
              <a:t>Unless otherwise noted the reuse of this presentation is </a:t>
            </a:r>
            <a:r>
              <a:rPr lang="en-US" sz="600" b="0" kern="0" dirty="0" err="1">
                <a:solidFill>
                  <a:schemeClr val="tx1"/>
                </a:solidFill>
              </a:rPr>
              <a:t>authorised</a:t>
            </a:r>
            <a:r>
              <a:rPr lang="en-US" sz="600" b="0" kern="0" dirty="0">
                <a:solidFill>
                  <a:schemeClr val="tx1"/>
                </a:solidFill>
              </a:rPr>
              <a:t> under the </a:t>
            </a:r>
            <a:r>
              <a:rPr lang="en-US" sz="600" b="0" u="sng" kern="0" dirty="0">
                <a:solidFill>
                  <a:schemeClr val="tx1"/>
                </a:solidFill>
              </a:rPr>
              <a:t>CC BY 4.0</a:t>
            </a:r>
            <a:r>
              <a:rPr lang="en-US" sz="600" b="1" kern="0" dirty="0">
                <a:solidFill>
                  <a:schemeClr val="tx1"/>
                </a:solidFill>
              </a:rPr>
              <a:t>  </a:t>
            </a:r>
            <a:r>
              <a:rPr lang="en-US" sz="600" b="0" kern="0" dirty="0">
                <a:solidFill>
                  <a:schemeClr val="tx1"/>
                </a:solidFill>
              </a:rPr>
              <a:t>license. For any use or reproduction of elements that are not owned by the EU, permission may need to be sought directly from the respective right holders.</a:t>
            </a:r>
          </a:p>
          <a:p>
            <a:pPr marL="0" indent="0" algn="just">
              <a:buNone/>
            </a:pPr>
            <a:r>
              <a:rPr lang="en-GB" sz="600" kern="0" dirty="0">
                <a:solidFill>
                  <a:schemeClr val="tx1"/>
                </a:solidFill>
              </a:rPr>
              <a:t>Image credits: © </a:t>
            </a:r>
            <a:r>
              <a:rPr lang="en-GB" sz="600" kern="0" dirty="0" err="1">
                <a:solidFill>
                  <a:schemeClr val="tx1"/>
                </a:solidFill>
              </a:rPr>
              <a:t>ivector</a:t>
            </a:r>
            <a:r>
              <a:rPr lang="en-GB" sz="600" kern="0" dirty="0">
                <a:solidFill>
                  <a:schemeClr val="tx1"/>
                </a:solidFill>
              </a:rPr>
              <a:t> #235536634, #249868181, #251163013, #266009682, #273480523, #362422833, #241215668, #244690530, #245719946, #251163053, #252508849, 2020. Source: Stock.Adobe.com. </a:t>
            </a:r>
            <a:r>
              <a:rPr lang="en-US" sz="600" kern="0" dirty="0">
                <a:solidFill>
                  <a:schemeClr val="tx1"/>
                </a:solidFill>
              </a:rPr>
              <a:t>Icons © </a:t>
            </a:r>
            <a:r>
              <a:rPr lang="en-US" sz="600" kern="0" dirty="0" err="1">
                <a:solidFill>
                  <a:schemeClr val="tx1"/>
                </a:solidFill>
              </a:rPr>
              <a:t>Flaticon</a:t>
            </a:r>
            <a:r>
              <a:rPr lang="en-US" sz="600" kern="0" dirty="0">
                <a:solidFill>
                  <a:schemeClr val="tx1"/>
                </a:solidFill>
              </a:rPr>
              <a:t> – all rights reserved.</a:t>
            </a:r>
            <a:endParaRPr lang="en-GB" sz="600" kern="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875" y="5994432"/>
            <a:ext cx="939572" cy="3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93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A11E-FD38-4BA2-AC52-1E200F5D40C5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FB7-6DFF-4DD1-ADD2-93A49E052B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97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A11E-FD38-4BA2-AC52-1E200F5D40C5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FB7-6DFF-4DD1-ADD2-93A49E052B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281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A11E-FD38-4BA2-AC52-1E200F5D40C5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FB7-6DFF-4DD1-ADD2-93A49E052B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559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A11E-FD38-4BA2-AC52-1E200F5D40C5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FB7-6DFF-4DD1-ADD2-93A49E052B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391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A11E-FD38-4BA2-AC52-1E200F5D40C5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FB7-6DFF-4DD1-ADD2-93A49E052B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109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A11E-FD38-4BA2-AC52-1E200F5D40C5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FB7-6DFF-4DD1-ADD2-93A49E052B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925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A11E-FD38-4BA2-AC52-1E200F5D40C5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FB7-6DFF-4DD1-ADD2-93A49E052B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488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A11E-FD38-4BA2-AC52-1E200F5D40C5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FB7-6DFF-4DD1-ADD2-93A49E052B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264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7A11E-FD38-4BA2-AC52-1E200F5D40C5}" type="datetimeFigureOut">
              <a:rPr lang="en-IE" smtClean="0"/>
              <a:t>19/10/2021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0FB7-6DFF-4DD1-ADD2-93A49E052B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850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horizon-europe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013" y="2185059"/>
            <a:ext cx="10156297" cy="1416287"/>
          </a:xfrm>
        </p:spPr>
        <p:txBody>
          <a:bodyPr/>
          <a:lstStyle/>
          <a:p>
            <a:pPr algn="ctr"/>
            <a:r>
              <a:rPr lang="en-US" sz="4000" dirty="0"/>
              <a:t>Innovation – Way Forward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HORIZON EUROPE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77012" y="1821102"/>
            <a:ext cx="34484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649829" y="3595970"/>
            <a:ext cx="2702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Brussels, 19 October 2021</a:t>
            </a:r>
          </a:p>
        </p:txBody>
      </p:sp>
    </p:spTree>
    <p:extLst>
      <p:ext uri="{BB962C8B-B14F-4D97-AF65-F5344CB8AC3E}">
        <p14:creationId xmlns:p14="http://schemas.microsoft.com/office/powerpoint/2010/main" val="70831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1874" y="903935"/>
            <a:ext cx="10515600" cy="473104"/>
          </a:xfrm>
        </p:spPr>
        <p:txBody>
          <a:bodyPr/>
          <a:lstStyle/>
          <a:p>
            <a:r>
              <a:rPr lang="en-US" dirty="0"/>
              <a:t>Innovation policy developments </a:t>
            </a:r>
            <a:br>
              <a:rPr lang="en-US" dirty="0"/>
            </a:br>
            <a:r>
              <a:rPr lang="en-US" dirty="0"/>
              <a:t>Horizon Europe (update) I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816935" y="1658679"/>
            <a:ext cx="108576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IE" sz="2400" dirty="0"/>
              <a:t>Ongoing stakeholder consultation process: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IE" sz="2000" dirty="0"/>
              <a:t>Comprehensive reports with proposals from 3 groups (EU unicorn CEOs and founders, innovation ecosystem leaders, and women VC fund managers)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IE" sz="2000" dirty="0"/>
              <a:t>Expert seminar on “Tackling the Scale-Up Gap” took place on 5 October (US and China involved)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IE" sz="2000" dirty="0"/>
              <a:t>Stakeholder survey on Europe’s innovation ecosystem (closed 15 September)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IE" sz="2000" dirty="0"/>
              <a:t>EIC Forum workshop (Member States + Associated Countries, 6 October)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sz="2000" dirty="0"/>
              <a:t>Innovation Ecosystems Leaders Group Workshop (12 November)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sz="2000" dirty="0"/>
              <a:t>Women in Venture Capital Workshop (28 October)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US" sz="2000" dirty="0"/>
              <a:t>Next Generation Summit Slovenia (26-27 October)</a:t>
            </a:r>
            <a:endParaRPr lang="en-IE" sz="2000" dirty="0"/>
          </a:p>
          <a:p>
            <a:pPr marL="228600" lvl="1" indent="-228600">
              <a:spcBef>
                <a:spcPts val="0"/>
              </a:spcBef>
              <a:spcAft>
                <a:spcPts val="1200"/>
              </a:spcAft>
              <a:buClr>
                <a:srgbClr val="CC2F2F"/>
              </a:buClr>
              <a:buFont typeface="Arial" panose="020B0604020202020204" pitchFamily="34" charset="0"/>
              <a:buChar char="•"/>
            </a:pPr>
            <a:r>
              <a:rPr lang="en-IE" sz="2400" dirty="0"/>
              <a:t>Reflections on future actions under the EIC WP 2022 and the EIE WP 2023-2024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84517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1874" y="903935"/>
            <a:ext cx="10515600" cy="473104"/>
          </a:xfrm>
        </p:spPr>
        <p:txBody>
          <a:bodyPr/>
          <a:lstStyle/>
          <a:p>
            <a:r>
              <a:rPr lang="en-US" dirty="0"/>
              <a:t>Innovation policy developments </a:t>
            </a:r>
            <a:br>
              <a:rPr lang="en-US" dirty="0"/>
            </a:br>
            <a:r>
              <a:rPr lang="en-US" dirty="0"/>
              <a:t>Horizon Europe (update) II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731874" y="1702179"/>
            <a:ext cx="1085761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sz="2400" dirty="0"/>
              <a:t>Stakeholder survey results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IE" dirty="0"/>
              <a:t>239 replies, representing a wide range of stakeholders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Participants from all MS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22% of them are active in multiple MS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57% of the responses from Germany, France, Spain &amp; Italy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78% of the participants are involved in technology innovation</a:t>
            </a:r>
          </a:p>
          <a:p>
            <a:pPr marL="261937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IE" sz="1400" dirty="0"/>
          </a:p>
          <a:p>
            <a:pPr marL="228600" lvl="1" indent="-228600">
              <a:spcBef>
                <a:spcPts val="0"/>
              </a:spcBef>
              <a:spcAft>
                <a:spcPts val="600"/>
              </a:spcAft>
              <a:buClr>
                <a:srgbClr val="CC2F2F"/>
              </a:buClr>
              <a:buFont typeface="Arial" panose="020B0604020202020204" pitchFamily="34" charset="0"/>
              <a:buChar char="•"/>
            </a:pPr>
            <a:r>
              <a:rPr lang="en-IE" dirty="0"/>
              <a:t>Next Steps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sz="1600" dirty="0">
                <a:solidFill>
                  <a:srgbClr val="2C2C2C"/>
                </a:solidFill>
              </a:rPr>
              <a:t>Analysis of results and preparation of Survey Report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IE" dirty="0"/>
          </a:p>
          <a:p>
            <a:pPr marL="228600" lvl="1" indent="-228600">
              <a:spcBef>
                <a:spcPts val="0"/>
              </a:spcBef>
              <a:spcAft>
                <a:spcPts val="600"/>
              </a:spcAft>
              <a:buClr>
                <a:srgbClr val="CC2F2F"/>
              </a:buClr>
              <a:buFont typeface="Arial" panose="020B0604020202020204" pitchFamily="34" charset="0"/>
              <a:buChar char="•"/>
            </a:pPr>
            <a:endParaRPr lang="en-IE" sz="2800" dirty="0"/>
          </a:p>
          <a:p>
            <a:pPr marL="228600" lvl="1" indent="-228600">
              <a:spcBef>
                <a:spcPts val="0"/>
              </a:spcBef>
              <a:spcAft>
                <a:spcPts val="1200"/>
              </a:spcAft>
              <a:buClr>
                <a:srgbClr val="CC2F2F"/>
              </a:buClr>
              <a:buFont typeface="Arial" panose="020B0604020202020204" pitchFamily="34" charset="0"/>
              <a:buChar char="•"/>
            </a:pPr>
            <a:endParaRPr lang="en-IE" sz="24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7440930" y="1892822"/>
          <a:ext cx="4263390" cy="2867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483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1874" y="903935"/>
            <a:ext cx="10515600" cy="473104"/>
          </a:xfrm>
        </p:spPr>
        <p:txBody>
          <a:bodyPr/>
          <a:lstStyle/>
          <a:p>
            <a:r>
              <a:rPr lang="en-US" dirty="0"/>
              <a:t>Innovation policy developments </a:t>
            </a:r>
            <a:br>
              <a:rPr lang="en-US" dirty="0"/>
            </a:br>
            <a:r>
              <a:rPr lang="en-US" dirty="0"/>
              <a:t>Horizon Europe (update) III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501499" y="1978627"/>
            <a:ext cx="343254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sz="2400" b="1" dirty="0"/>
              <a:t>Conclusions: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IE" sz="200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IE" sz="2000" dirty="0"/>
              <a:t>Invest in deep tech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IE" sz="2000" dirty="0"/>
              <a:t>Change the role of start-ups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IE" sz="2000" dirty="0"/>
              <a:t>Focus on less developed regions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IE" sz="2000" dirty="0"/>
              <a:t>Have focused innovation policies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IE" dirty="0"/>
          </a:p>
          <a:p>
            <a:pPr marL="228600" lvl="1" indent="-228600">
              <a:spcBef>
                <a:spcPts val="0"/>
              </a:spcBef>
              <a:spcAft>
                <a:spcPts val="600"/>
              </a:spcAft>
              <a:buClr>
                <a:srgbClr val="CC2F2F"/>
              </a:buClr>
              <a:buFont typeface="Arial" panose="020B0604020202020204" pitchFamily="34" charset="0"/>
              <a:buChar char="•"/>
            </a:pPr>
            <a:endParaRPr lang="en-IE" sz="2800" dirty="0"/>
          </a:p>
          <a:p>
            <a:pPr marL="228600" lvl="1" indent="-228600">
              <a:spcBef>
                <a:spcPts val="0"/>
              </a:spcBef>
              <a:spcAft>
                <a:spcPts val="1200"/>
              </a:spcAft>
              <a:buClr>
                <a:srgbClr val="CC2F2F"/>
              </a:buClr>
              <a:buFont typeface="Arial" panose="020B0604020202020204" pitchFamily="34" charset="0"/>
              <a:buChar char="•"/>
            </a:pPr>
            <a:endParaRPr lang="en-IE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019107" y="1679944"/>
          <a:ext cx="7700487" cy="472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068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852564" y="1550880"/>
            <a:ext cx="10486869" cy="410341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b="1" dirty="0"/>
              <a:t>Budget of €10.1 billion </a:t>
            </a:r>
            <a:r>
              <a:rPr lang="en-US" dirty="0"/>
              <a:t>(2021-27)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Mission to </a:t>
            </a:r>
            <a:r>
              <a:rPr lang="en-US" b="1" dirty="0"/>
              <a:t>identify, develop and </a:t>
            </a:r>
            <a:r>
              <a:rPr lang="en-US" b="1" dirty="0" err="1"/>
              <a:t>scaleup</a:t>
            </a:r>
            <a:r>
              <a:rPr lang="en-US" b="1" dirty="0"/>
              <a:t> high risk innovations, </a:t>
            </a:r>
            <a:r>
              <a:rPr lang="en-US" dirty="0"/>
              <a:t>with particular focus on disruptive, </a:t>
            </a:r>
            <a:r>
              <a:rPr lang="en-US" dirty="0" err="1"/>
              <a:t>deeptech</a:t>
            </a:r>
            <a:r>
              <a:rPr lang="en-US" dirty="0"/>
              <a:t> and market creating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b="1" dirty="0"/>
              <a:t>Independent Board of innovators and President </a:t>
            </a:r>
            <a:r>
              <a:rPr lang="en-US" dirty="0"/>
              <a:t>to set strategy, oversee implementation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b="1" dirty="0"/>
              <a:t>“One stop shop” for implementation </a:t>
            </a:r>
            <a:r>
              <a:rPr lang="en-US" dirty="0"/>
              <a:t>(agency + EIC Fund)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b="1" dirty="0"/>
              <a:t>More agile, flexible funding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b="1" dirty="0"/>
              <a:t>EIC “</a:t>
            </a:r>
            <a:r>
              <a:rPr lang="en-US" b="1" dirty="0" err="1"/>
              <a:t>Programme</a:t>
            </a:r>
            <a:r>
              <a:rPr lang="en-US" b="1" dirty="0"/>
              <a:t> Managers” </a:t>
            </a:r>
            <a:r>
              <a:rPr lang="en-US" dirty="0"/>
              <a:t>to develop visions for breakthroughs and steer portfolios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b="1" dirty="0"/>
              <a:t>Fast track access </a:t>
            </a:r>
            <a:r>
              <a:rPr lang="en-US" dirty="0"/>
              <a:t>for Horizon grant holders (ERC, EIT, </a:t>
            </a:r>
            <a:r>
              <a:rPr lang="en-US" dirty="0" err="1"/>
              <a:t>etc</a:t>
            </a:r>
            <a:r>
              <a:rPr lang="en-US" dirty="0"/>
              <a:t>) and certified national schemes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b="1" dirty="0"/>
              <a:t>EIC Forum </a:t>
            </a:r>
            <a:r>
              <a:rPr lang="en-US" dirty="0"/>
              <a:t>with innovation ecosystem actors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Complemented by </a:t>
            </a:r>
            <a:r>
              <a:rPr lang="en-US" b="1" dirty="0"/>
              <a:t>European Institute of Innovation &amp; Technology (EIT) </a:t>
            </a:r>
            <a:r>
              <a:rPr lang="en-US" dirty="0"/>
              <a:t>and Innovation Ecosystems actions in “Innovative Europe” pillar of Horizon Europe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2564" y="816343"/>
            <a:ext cx="10515600" cy="473104"/>
          </a:xfrm>
        </p:spPr>
        <p:txBody>
          <a:bodyPr/>
          <a:lstStyle/>
          <a:p>
            <a:r>
              <a:rPr lang="en-IE" dirty="0"/>
              <a:t>European Innovation Council - Europe’s most ambitious innovation initiative</a:t>
            </a:r>
          </a:p>
        </p:txBody>
      </p:sp>
    </p:spTree>
    <p:extLst>
      <p:ext uri="{BB962C8B-B14F-4D97-AF65-F5344CB8AC3E}">
        <p14:creationId xmlns:p14="http://schemas.microsoft.com/office/powerpoint/2010/main" val="324273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The fully fledged EIC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108534" y="1313921"/>
            <a:ext cx="7358562" cy="1601075"/>
          </a:xfrm>
          <a:prstGeom prst="rect">
            <a:avLst/>
          </a:prstGeom>
          <a:solidFill>
            <a:srgbClr val="5439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4625" marR="0" lvl="0" indent="-1714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Open to all innovators, in any field, at any time</a:t>
            </a:r>
          </a:p>
          <a:p>
            <a:pPr marL="174625" marR="0" lvl="0" indent="-1714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Complemented by targeted funding</a:t>
            </a: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on</a:t>
            </a: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strategic challenges</a:t>
            </a:r>
          </a:p>
          <a:p>
            <a:pPr marL="174625" marR="0" lvl="0" indent="-1714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Highly competitive for Europe’s high potential innovators</a:t>
            </a:r>
          </a:p>
        </p:txBody>
      </p:sp>
      <p:sp>
        <p:nvSpPr>
          <p:cNvPr id="11" name="Pentagon 10"/>
          <p:cNvSpPr/>
          <p:nvPr/>
        </p:nvSpPr>
        <p:spPr bwMode="auto">
          <a:xfrm>
            <a:off x="838200" y="1313920"/>
            <a:ext cx="3139703" cy="1601075"/>
          </a:xfrm>
          <a:prstGeom prst="homePlate">
            <a:avLst>
              <a:gd name="adj" fmla="val 26751"/>
            </a:avLst>
          </a:prstGeom>
          <a:solidFill>
            <a:srgbClr val="5439A1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</a:endParaRPr>
          </a:p>
          <a:p>
            <a:pPr marL="317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One stop shop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for breakthrough,  deep-tech, market-creating innovators</a:t>
            </a:r>
          </a:p>
          <a:p>
            <a:pPr marL="288925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08534" y="3058743"/>
            <a:ext cx="7358562" cy="1318967"/>
          </a:xfrm>
          <a:prstGeom prst="rect">
            <a:avLst/>
          </a:prstGeom>
          <a:solidFill>
            <a:srgbClr val="CC2F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</a:endParaRPr>
          </a:p>
          <a:p>
            <a:pPr marL="288925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Pathfinder for advanced research on emerging technologies</a:t>
            </a:r>
          </a:p>
          <a:p>
            <a:pPr marL="288925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Transition from lab to commercial setting</a:t>
            </a:r>
          </a:p>
          <a:p>
            <a:pPr marL="288925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Accelerator &amp; EIC Fund to scale up innovations by start-ups &amp; SMEs  </a:t>
            </a:r>
          </a:p>
          <a:p>
            <a:pPr marL="3175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</a:endParaRPr>
          </a:p>
        </p:txBody>
      </p:sp>
      <p:sp>
        <p:nvSpPr>
          <p:cNvPr id="13" name="Pentagon 12"/>
          <p:cNvSpPr/>
          <p:nvPr/>
        </p:nvSpPr>
        <p:spPr bwMode="auto">
          <a:xfrm>
            <a:off x="838198" y="3058743"/>
            <a:ext cx="3139703" cy="1318967"/>
          </a:xfrm>
          <a:prstGeom prst="homePlate">
            <a:avLst>
              <a:gd name="adj" fmla="val 26751"/>
            </a:avLst>
          </a:prstGeom>
          <a:solidFill>
            <a:srgbClr val="CC2F2F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Agile funding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from idea to investment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108534" y="4521458"/>
            <a:ext cx="7358562" cy="1538584"/>
          </a:xfrm>
          <a:prstGeom prst="rect">
            <a:avLst/>
          </a:prstGeom>
          <a:solidFill>
            <a:srgbClr val="2C2C2C">
              <a:lumMod val="50000"/>
              <a:lumOff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8925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</a:endParaRPr>
          </a:p>
          <a:p>
            <a:pPr marL="288925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</a:endParaRPr>
          </a:p>
          <a:p>
            <a:pPr marL="288925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Access to Business Acceleration Services (coaches, mentors, corporates, investors &amp; knowledge partners)</a:t>
            </a:r>
          </a:p>
          <a:p>
            <a:pPr marL="288925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EIC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Programme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 Managers to develop visions for breakthroughs, manage portfolios, and connect to ecosystems </a:t>
            </a:r>
          </a:p>
          <a:p>
            <a:pPr marL="288925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Crowding in other investors (VC, corporates, etc.)</a:t>
            </a:r>
          </a:p>
          <a:p>
            <a:pPr marL="3175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</a:endParaRPr>
          </a:p>
          <a:p>
            <a:pPr marL="3175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</a:endParaRPr>
          </a:p>
        </p:txBody>
      </p:sp>
      <p:sp>
        <p:nvSpPr>
          <p:cNvPr id="15" name="Pentagon 14"/>
          <p:cNvSpPr/>
          <p:nvPr/>
        </p:nvSpPr>
        <p:spPr bwMode="auto">
          <a:xfrm>
            <a:off x="838199" y="4521458"/>
            <a:ext cx="3139703" cy="1543793"/>
          </a:xfrm>
          <a:prstGeom prst="homePlate">
            <a:avLst>
              <a:gd name="adj" fmla="val 26751"/>
            </a:avLst>
          </a:prstGeom>
          <a:solidFill>
            <a:srgbClr val="2C2C2C">
              <a:lumMod val="50000"/>
              <a:lumOff val="5000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Building </a:t>
            </a:r>
            <a:r>
              <a:rPr kumimoji="0" lang="fr-BE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ecosystems</a:t>
            </a:r>
            <a:r>
              <a:rPr kumimoji="0" lang="fr-BE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 </a:t>
            </a:r>
            <a:r>
              <a:rPr kumimoji="0" lang="fr-BE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and </a:t>
            </a:r>
            <a:r>
              <a:rPr kumimoji="0" lang="fr-B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rPr>
              <a:t>comunities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69314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30388" y="2219845"/>
            <a:ext cx="8229600" cy="1373951"/>
          </a:xfrm>
          <a:prstGeom prst="rect">
            <a:avLst/>
          </a:prstGeom>
        </p:spPr>
        <p:txBody>
          <a:bodyPr wrap="none" tIns="0" bIns="0" anchor="t" anchorCtr="0"/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algn="ctr">
              <a:lnSpc>
                <a:spcPct val="200000"/>
              </a:lnSpc>
            </a:pPr>
            <a:r>
              <a:rPr lang="en-GB" sz="5400" b="0" kern="0" dirty="0">
                <a:solidFill>
                  <a:schemeClr val="accent4"/>
                </a:solidFill>
              </a:rPr>
              <a:t>Thank you!</a:t>
            </a:r>
          </a:p>
          <a:p>
            <a:pPr algn="ctr"/>
            <a:br>
              <a:rPr lang="en-GB" b="0" kern="0" dirty="0">
                <a:latin typeface="EC Square Sans Pro" panose="020B0506040000020004" pitchFamily="34" charset="0"/>
              </a:rPr>
            </a:br>
            <a:r>
              <a:rPr lang="en-GB" b="0" kern="0" dirty="0">
                <a:latin typeface="EC Square Sans Pro" panose="020B0506040000020004" pitchFamily="34" charset="0"/>
              </a:rPr>
              <a:t> </a:t>
            </a:r>
            <a:br>
              <a:rPr lang="en-GB" b="0" kern="0" dirty="0">
                <a:latin typeface="EC Square Sans Pro" panose="020B0506040000020004" pitchFamily="34" charset="0"/>
              </a:rPr>
            </a:br>
            <a:br>
              <a:rPr lang="en-GB" b="0" kern="0" dirty="0">
                <a:latin typeface="EC Square Sans Pro" panose="020B0506040000020004" pitchFamily="34" charset="0"/>
              </a:rPr>
            </a:br>
            <a:br>
              <a:rPr lang="en-GB" kern="0" dirty="0"/>
            </a:br>
            <a:endParaRPr lang="en-GB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3107899" y="4221088"/>
            <a:ext cx="5674579" cy="523220"/>
          </a:xfrm>
          <a:prstGeom prst="rect">
            <a:avLst/>
          </a:prstGeom>
          <a:noFill/>
        </p:spPr>
        <p:txBody>
          <a:bodyPr wrap="square" lIns="0" rtlCol="0" anchor="ctr" anchorCtr="0">
            <a:spAutoFit/>
          </a:bodyPr>
          <a:lstStyle/>
          <a:p>
            <a:pPr algn="ctr"/>
            <a:r>
              <a:rPr lang="en-GB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en-GB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HorizonEU</a:t>
            </a:r>
            <a:endParaRPr lang="en-GB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5428" y="4765568"/>
            <a:ext cx="595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2"/>
                </a:solidFill>
                <a:latin typeface="+mj-lt"/>
                <a:hlinkClick r:id="rId2"/>
              </a:rPr>
              <a:t>http://ec.europa.eu/horizon-europe</a:t>
            </a:r>
            <a:endParaRPr lang="en-GB" sz="1800" b="1" dirty="0">
              <a:solidFill>
                <a:schemeClr val="tx2"/>
              </a:solidFill>
              <a:latin typeface="+mj-lt"/>
            </a:endParaRPr>
          </a:p>
          <a:p>
            <a:pPr algn="ctr"/>
            <a:endParaRPr lang="en-GB" sz="1000" b="0" dirty="0" err="1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36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533</Words>
  <Application>Microsoft Macintosh PowerPoint</Application>
  <PresentationFormat>Widescreen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EC Square Sans Pro</vt:lpstr>
      <vt:lpstr>Segoe UI</vt:lpstr>
      <vt:lpstr>Wingdings</vt:lpstr>
      <vt:lpstr>Office Theme</vt:lpstr>
      <vt:lpstr>Innovation – Way Forward </vt:lpstr>
      <vt:lpstr>Innovation policy developments  Horizon Europe (update) I</vt:lpstr>
      <vt:lpstr>Innovation policy developments  Horizon Europe (update) II</vt:lpstr>
      <vt:lpstr>Innovation policy developments  Horizon Europe (update) III</vt:lpstr>
      <vt:lpstr>European Innovation Council - Europe’s most ambitious innovation initiative</vt:lpstr>
      <vt:lpstr>The fully fledged EIC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 Europe Pillar 3 Director’s Group Meeting</dc:title>
  <dc:creator>KURUCKI Natasa (RTD)</dc:creator>
  <cp:lastModifiedBy>Anna Barrera</cp:lastModifiedBy>
  <cp:revision>7</cp:revision>
  <dcterms:created xsi:type="dcterms:W3CDTF">2021-09-17T13:47:49Z</dcterms:created>
  <dcterms:modified xsi:type="dcterms:W3CDTF">2021-10-19T11:53:20Z</dcterms:modified>
</cp:coreProperties>
</file>