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8" r:id="rId2"/>
    <p:sldId id="393" r:id="rId3"/>
    <p:sldId id="462" r:id="rId4"/>
    <p:sldId id="412" r:id="rId5"/>
    <p:sldId id="441" r:id="rId6"/>
    <p:sldId id="448" r:id="rId7"/>
    <p:sldId id="455" r:id="rId8"/>
    <p:sldId id="456" r:id="rId9"/>
    <p:sldId id="454" r:id="rId10"/>
    <p:sldId id="449" r:id="rId11"/>
    <p:sldId id="450" r:id="rId12"/>
    <p:sldId id="453" r:id="rId13"/>
    <p:sldId id="458" r:id="rId14"/>
    <p:sldId id="442" r:id="rId15"/>
    <p:sldId id="398" r:id="rId16"/>
    <p:sldId id="459" r:id="rId17"/>
    <p:sldId id="460" r:id="rId18"/>
    <p:sldId id="414" r:id="rId19"/>
    <p:sldId id="457" r:id="rId20"/>
    <p:sldId id="461" r:id="rId21"/>
    <p:sldId id="376" r:id="rId22"/>
    <p:sldId id="394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9" y="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6613B6-3DD2-48F4-B72D-A2F10BB7AF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BF34C-DE22-4A52-A7E6-F609912025E1}" type="slidenum">
              <a:rPr lang="es-ES"/>
              <a:pPr/>
              <a:t>1</a:t>
            </a:fld>
            <a:endParaRPr lang="es-E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52567-ED25-429B-B0DA-C3BA2776FD28}" type="slidenum">
              <a:rPr lang="es-ES"/>
              <a:pPr/>
              <a:t>2</a:t>
            </a:fld>
            <a:endParaRPr lang="es-E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8F1F2-31B5-469E-A85D-E8332E1E845C}" type="slidenum">
              <a:rPr lang="es-ES"/>
              <a:pPr/>
              <a:t>15</a:t>
            </a:fld>
            <a:endParaRPr lang="es-E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17E43-E3DE-424F-9EFF-3EDABAF6D8F7}" type="slidenum">
              <a:rPr lang="es-ES"/>
              <a:pPr/>
              <a:t>16</a:t>
            </a:fld>
            <a:endParaRPr lang="es-E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8505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6C243-D576-4055-BB07-CDB8CF0A0D1E}" type="slidenum">
              <a:rPr lang="es-ES"/>
              <a:pPr/>
              <a:t>18</a:t>
            </a:fld>
            <a:endParaRPr lang="es-E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CC334-85C1-4A2B-8C8E-540E015CF081}" type="slidenum">
              <a:rPr lang="es-ES"/>
              <a:pPr/>
              <a:t>21</a:t>
            </a:fld>
            <a:endParaRPr lang="es-ES"/>
          </a:p>
        </p:txBody>
      </p:sp>
      <p:sp>
        <p:nvSpPr>
          <p:cNvPr id="58371" name="Rectangle 8"/>
          <p:cNvSpPr txBox="1">
            <a:spLocks noGrp="1" noChangeArrowheads="1"/>
          </p:cNvSpPr>
          <p:nvPr/>
        </p:nvSpPr>
        <p:spPr bwMode="auto">
          <a:xfrm>
            <a:off x="3881438" y="8686800"/>
            <a:ext cx="29718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3000"/>
              </a:lnSpc>
              <a:buSzPct val="10000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</a:pPr>
            <a:fld id="{CB7FA54D-3033-40AA-AEA9-E26F8391E22F}" type="slidenum">
              <a:rPr lang="es-ES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393700" hangingPunct="0">
                <a:lnSpc>
                  <a:spcPct val="93000"/>
                </a:lnSpc>
                <a:buSzPct val="100000"/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</a:pPr>
              <a:t>21</a:t>
            </a:fld>
            <a:endParaRPr lang="es-ES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ln/>
        </p:spPr>
      </p:sp>
      <p:sp>
        <p:nvSpPr>
          <p:cNvPr id="58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274D6-6ACB-4CF8-B578-26E22FAD8B1D}" type="slidenum">
              <a:rPr lang="es-ES"/>
              <a:pPr/>
              <a:t>22</a:t>
            </a:fld>
            <a:endParaRPr 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4F41-34A7-48E7-B232-B4872FE319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562F-DF39-400A-864A-0B48B6279A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CF240-99A3-4C92-9E3E-ADE75F3FE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5A6A1-37A1-4748-9E29-1A75D3DFCF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51965-0C7E-4C9A-960A-411DB9FB47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9375-DF1D-46B1-B971-AAEA4B7580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8836-C47E-4C26-8755-D44A83943D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F1370-08F6-4DAE-98EB-7FBA6C5148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E606-B67A-4B9D-9541-4D39DBABF6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A9BF0-D1CB-47D5-B321-A518EA6D4F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AAE9-9EF9-48B4-B823-CB88067A85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B5EB76-D2EB-4D31-8A8A-85D30E5150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vier.moreno@cchs.csic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avier.moreno@cchs.csic.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933825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1800" b="1" dirty="0" smtClean="0"/>
              <a:t/>
            </a:r>
            <a:br>
              <a:rPr lang="es-ES_tradnl" sz="1800" b="1" dirty="0" smtClean="0"/>
            </a:br>
            <a:r>
              <a:rPr lang="es-ES_tradnl" sz="1800" b="1" dirty="0" smtClean="0"/>
              <a:t/>
            </a:r>
            <a:br>
              <a:rPr lang="es-ES_tradnl" sz="1800" b="1" dirty="0" smtClean="0"/>
            </a:br>
            <a:r>
              <a:rPr lang="en-GB" sz="1600" b="1" dirty="0" smtClean="0">
                <a:solidFill>
                  <a:schemeClr val="accent2"/>
                </a:solidFill>
              </a:rPr>
              <a:t/>
            </a:r>
            <a:br>
              <a:rPr lang="en-GB" sz="1600" b="1" dirty="0" smtClean="0">
                <a:solidFill>
                  <a:schemeClr val="accent2"/>
                </a:solidFill>
              </a:rPr>
            </a:br>
            <a:r>
              <a:rPr lang="en-GB" sz="1600" b="1" dirty="0" smtClean="0">
                <a:solidFill>
                  <a:schemeClr val="accent2"/>
                </a:solidFill>
              </a:rPr>
              <a:t/>
            </a:r>
            <a:br>
              <a:rPr lang="en-GB" sz="1600" b="1" dirty="0" smtClean="0">
                <a:solidFill>
                  <a:schemeClr val="accent2"/>
                </a:solidFill>
              </a:rPr>
            </a:br>
            <a:endParaRPr lang="es-ES_tradnl" sz="1600" b="1" dirty="0" smtClean="0">
              <a:solidFill>
                <a:schemeClr val="accent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84213" y="1412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800" b="1" dirty="0">
                <a:solidFill>
                  <a:schemeClr val="tx2"/>
                </a:solidFill>
              </a:rPr>
              <a:t/>
            </a:r>
            <a:br>
              <a:rPr lang="es-ES_tradnl" sz="2800" b="1" dirty="0">
                <a:solidFill>
                  <a:schemeClr val="tx2"/>
                </a:solidFill>
              </a:rPr>
            </a:br>
            <a:r>
              <a:rPr lang="es-ES_tradnl" sz="2800" b="1" dirty="0">
                <a:solidFill>
                  <a:schemeClr val="tx2"/>
                </a:solidFill>
              </a:rPr>
              <a:t/>
            </a:r>
            <a:br>
              <a:rPr lang="es-ES_tradnl" sz="2800" b="1" dirty="0">
                <a:solidFill>
                  <a:schemeClr val="tx2"/>
                </a:solidFill>
              </a:rPr>
            </a:br>
            <a:r>
              <a:rPr lang="es-ES_tradnl" sz="2800" b="1" dirty="0">
                <a:solidFill>
                  <a:schemeClr val="tx2"/>
                </a:solidFill>
              </a:rPr>
              <a:t/>
            </a:r>
            <a:br>
              <a:rPr lang="es-ES_tradnl" sz="2800" b="1" dirty="0">
                <a:solidFill>
                  <a:schemeClr val="tx2"/>
                </a:solidFill>
              </a:rPr>
            </a:br>
            <a:endParaRPr lang="es-ES_tradnl" sz="2800" b="1" dirty="0" smtClean="0">
              <a:solidFill>
                <a:schemeClr val="tx2"/>
              </a:solidFill>
            </a:endParaRPr>
          </a:p>
          <a:p>
            <a:pPr algn="ctr"/>
            <a:endParaRPr lang="es-ES_tradnl" sz="2800" b="1" dirty="0">
              <a:solidFill>
                <a:schemeClr val="tx2"/>
              </a:solidFill>
            </a:endParaRPr>
          </a:p>
          <a:p>
            <a:pPr algn="ctr"/>
            <a:endParaRPr lang="es-ES_tradnl" sz="2800" b="1" dirty="0" smtClean="0">
              <a:solidFill>
                <a:schemeClr val="tx2"/>
              </a:solidFill>
            </a:endParaRPr>
          </a:p>
          <a:p>
            <a:pPr algn="ctr"/>
            <a:r>
              <a:rPr lang="es-ES_tradnl" sz="2800" b="1" dirty="0">
                <a:solidFill>
                  <a:schemeClr val="tx2"/>
                </a:solidFill>
              </a:rPr>
              <a:t>“</a:t>
            </a:r>
            <a:r>
              <a:rPr lang="es-ES" sz="2800" b="1" dirty="0">
                <a:solidFill>
                  <a:schemeClr val="tx2"/>
                </a:solidFill>
              </a:rPr>
              <a:t>Impacto de la COVID-19 en la población inmigrante en Europa y perspectivas futuras en el periodo </a:t>
            </a:r>
            <a:r>
              <a:rPr lang="es-ES" sz="2800" b="1" dirty="0" err="1">
                <a:solidFill>
                  <a:schemeClr val="tx2"/>
                </a:solidFill>
              </a:rPr>
              <a:t>postpandemia</a:t>
            </a:r>
            <a:r>
              <a:rPr lang="es-ES_tradnl" sz="2800" b="1" dirty="0">
                <a:solidFill>
                  <a:schemeClr val="tx2"/>
                </a:solidFill>
              </a:rPr>
              <a:t>”</a:t>
            </a:r>
            <a:br>
              <a:rPr lang="es-ES_tradnl" sz="2800" b="1" dirty="0">
                <a:solidFill>
                  <a:schemeClr val="tx2"/>
                </a:solidFill>
              </a:rPr>
            </a:br>
            <a:r>
              <a:rPr lang="es-ES_tradnl" sz="2800" b="1" dirty="0">
                <a:solidFill>
                  <a:schemeClr val="tx2"/>
                </a:solidFill>
              </a:rPr>
              <a:t>		</a:t>
            </a:r>
            <a:br>
              <a:rPr lang="es-ES_tradnl" sz="2800" b="1" dirty="0">
                <a:solidFill>
                  <a:schemeClr val="tx2"/>
                </a:solidFill>
              </a:rPr>
            </a:br>
            <a:endParaRPr lang="es-ES_tradnl" sz="2800" b="1" dirty="0" smtClean="0">
              <a:solidFill>
                <a:schemeClr val="tx2"/>
              </a:solidFill>
            </a:endParaRPr>
          </a:p>
          <a:p>
            <a:r>
              <a:rPr lang="es-ES" sz="1600" b="1" dirty="0"/>
              <a:t>Serie de Conferencias Magistrales</a:t>
            </a:r>
            <a:endParaRPr lang="es-ES" sz="1600" dirty="0"/>
          </a:p>
          <a:p>
            <a:r>
              <a:rPr lang="es-ES" sz="1600" b="1" dirty="0"/>
              <a:t>La Crisis de Covid-19 y Caminos hacia la Recuperación Sostenible</a:t>
            </a:r>
            <a:endParaRPr lang="es-ES" sz="1600" dirty="0"/>
          </a:p>
          <a:p>
            <a:r>
              <a:rPr lang="es-ES" sz="1600" b="1" dirty="0"/>
              <a:t>en la Unión Europea, América Latina y el Caribe</a:t>
            </a:r>
            <a:endParaRPr lang="es-ES" sz="1600" dirty="0"/>
          </a:p>
          <a:p>
            <a:r>
              <a:rPr lang="es-ES" sz="1600" b="1" dirty="0"/>
              <a:t> </a:t>
            </a:r>
            <a:endParaRPr lang="es-ES" sz="1600" dirty="0"/>
          </a:p>
          <a:p>
            <a:r>
              <a:rPr lang="es-ES" sz="1600" dirty="0"/>
              <a:t>Jornada 26/08/2021</a:t>
            </a:r>
          </a:p>
          <a:p>
            <a:r>
              <a:rPr lang="es-ES" sz="1600" b="1" dirty="0"/>
              <a:t>Recuperación sustentable a favor de grupos socialmente </a:t>
            </a:r>
            <a:r>
              <a:rPr lang="es-ES" sz="1600" b="1" dirty="0" err="1"/>
              <a:t>minorizados</a:t>
            </a:r>
            <a:r>
              <a:rPr lang="es-ES" sz="1600" b="1" dirty="0"/>
              <a:t>/población migrante</a:t>
            </a:r>
            <a:endParaRPr lang="es-ES" sz="1600" dirty="0"/>
          </a:p>
          <a:p>
            <a:pPr algn="ctr"/>
            <a:r>
              <a:rPr lang="es-ES_tradnl" sz="2400" b="1" dirty="0">
                <a:solidFill>
                  <a:schemeClr val="tx2"/>
                </a:solidFill>
              </a:rPr>
              <a:t>	      	</a:t>
            </a:r>
            <a:r>
              <a:rPr lang="es-ES_tradnl" sz="2800" b="1" dirty="0">
                <a:solidFill>
                  <a:schemeClr val="tx2"/>
                </a:solidFill>
              </a:rPr>
              <a:t/>
            </a:r>
            <a:br>
              <a:rPr lang="es-ES_tradnl" sz="2800" b="1" dirty="0">
                <a:solidFill>
                  <a:schemeClr val="tx2"/>
                </a:solidFill>
              </a:rPr>
            </a:br>
            <a:r>
              <a:rPr lang="es-ES_tradnl" sz="2800" b="1" dirty="0">
                <a:solidFill>
                  <a:schemeClr val="tx2"/>
                </a:solidFill>
              </a:rPr>
              <a:t>		</a:t>
            </a:r>
            <a:r>
              <a:rPr lang="es-ES_tradnl" sz="2800" b="1" dirty="0" smtClean="0">
                <a:solidFill>
                  <a:schemeClr val="tx2"/>
                </a:solidFill>
              </a:rPr>
              <a:t>	</a:t>
            </a:r>
            <a:r>
              <a:rPr lang="es-ES_tradnl" sz="2800" b="1" dirty="0" smtClean="0">
                <a:solidFill>
                  <a:schemeClr val="tx2"/>
                </a:solidFill>
              </a:rPr>
              <a:t>      </a:t>
            </a:r>
            <a:r>
              <a:rPr lang="es-ES_tradnl" sz="1600" dirty="0" smtClean="0">
                <a:solidFill>
                  <a:schemeClr val="tx2"/>
                </a:solidFill>
              </a:rPr>
              <a:t>Francisco </a:t>
            </a:r>
            <a:r>
              <a:rPr lang="es-ES_tradnl" sz="1600" dirty="0">
                <a:solidFill>
                  <a:schemeClr val="tx2"/>
                </a:solidFill>
              </a:rPr>
              <a:t>Javier Moreno Fuentes</a:t>
            </a:r>
            <a:br>
              <a:rPr lang="es-ES_tradnl" sz="1600" dirty="0">
                <a:solidFill>
                  <a:schemeClr val="tx2"/>
                </a:solidFill>
              </a:rPr>
            </a:br>
            <a:r>
              <a:rPr lang="es-ES_tradnl" sz="1600" dirty="0">
                <a:solidFill>
                  <a:schemeClr val="tx2"/>
                </a:solidFill>
              </a:rPr>
              <a:t>		               	      </a:t>
            </a:r>
            <a:r>
              <a:rPr lang="es-ES_tradnl" sz="1600" b="1" dirty="0" smtClean="0">
                <a:solidFill>
                  <a:schemeClr val="tx2"/>
                </a:solidFill>
                <a:hlinkClick r:id="rId3"/>
              </a:rPr>
              <a:t>Javier.moreno@cchs.csic.es</a:t>
            </a:r>
            <a:endParaRPr lang="es-ES_tradnl" sz="1600" b="1" dirty="0" smtClean="0">
              <a:solidFill>
                <a:schemeClr val="tx2"/>
              </a:solidFill>
            </a:endParaRPr>
          </a:p>
          <a:p>
            <a:pPr algn="ctr"/>
            <a:r>
              <a:rPr lang="es-ES_tradnl" sz="1600" dirty="0" smtClean="0">
                <a:solidFill>
                  <a:schemeClr val="tx2"/>
                </a:solidFill>
              </a:rPr>
              <a:t> </a:t>
            </a:r>
            <a:r>
              <a:rPr lang="es-ES_tradnl" sz="1600" dirty="0">
                <a:solidFill>
                  <a:schemeClr val="tx2"/>
                </a:solidFill>
              </a:rPr>
              <a:t>	    	</a:t>
            </a:r>
            <a:br>
              <a:rPr lang="es-ES_tradnl" sz="1600" dirty="0">
                <a:solidFill>
                  <a:schemeClr val="tx2"/>
                </a:solidFill>
              </a:rPr>
            </a:br>
            <a:r>
              <a:rPr lang="es-ES_tradnl" sz="1600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2664296" cy="100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Un soldado del Ejército de Tierra ayuda a un menor marroquí a salir del agua después de que haya cruzado la frontera española nadando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2" y="274638"/>
            <a:ext cx="8544768" cy="64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5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Menores marroquíes hacen cola en una instalación preparada para que descansen y tengan comida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" y="280728"/>
            <a:ext cx="8881437" cy="58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5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Un grupo de inmigrantes son conducidos por militares y policías a la valla fronteriza de Ceuta para ser devueltos a Marruecos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0" y="179402"/>
            <a:ext cx="8350290" cy="62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5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dirty="0">
                <a:solidFill>
                  <a:schemeClr val="accent2"/>
                </a:solidFill>
                <a:ea typeface="SimSun" charset="-122"/>
              </a:rPr>
              <a:t>Llegadas inmigrantes irregulares a la UE (2008-2021)</a:t>
            </a:r>
            <a:endParaRPr lang="es-ES" sz="2800" dirty="0">
              <a:solidFill>
                <a:schemeClr val="accent2"/>
              </a:solidFill>
              <a:ea typeface="SimSun" charset="-122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00200"/>
            <a:ext cx="8568951" cy="50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9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dirty="0" smtClean="0">
                <a:solidFill>
                  <a:schemeClr val="accent2"/>
                </a:solidFill>
                <a:ea typeface="SimSun" charset="-122"/>
              </a:rPr>
              <a:t>Población mayoritariamente dispuesta a emigrar desde África</a:t>
            </a:r>
            <a:endParaRPr lang="es-ES" sz="2800" dirty="0" smtClean="0">
              <a:solidFill>
                <a:schemeClr val="accent2"/>
              </a:solidFill>
              <a:ea typeface="SimSun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69294"/>
            <a:ext cx="7704309" cy="465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dirty="0" smtClean="0">
                <a:solidFill>
                  <a:schemeClr val="accent2"/>
                </a:solidFill>
              </a:rPr>
              <a:t>Efectos claramente positivos de la inmigración en las sociedades europeas</a:t>
            </a:r>
            <a:endParaRPr lang="es-ES" sz="2800" dirty="0" smtClean="0">
              <a:solidFill>
                <a:schemeClr val="accent2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Sobre el mercado laboral: Ayuda a contener los salarios, introduce flexibilidad (funcional, contractual y geográfica), y facilita el acceso de las mujeres autóctonas al mercado laboral.</a:t>
            </a:r>
          </a:p>
          <a:p>
            <a:pPr eaLnBrk="1" hangingPunct="1">
              <a:lnSpc>
                <a:spcPct val="80000"/>
              </a:lnSpc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Papel clave de los trabajadores extranjeros en nichos concretos del mercado laboral (particularmente importantes durante la pandemia):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600" dirty="0" smtClean="0"/>
              <a:t>Cuidado.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600" dirty="0" smtClean="0"/>
              <a:t>Comercio.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600" dirty="0" smtClean="0"/>
              <a:t>Agricultura.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Balance fiscal </a:t>
            </a:r>
            <a:r>
              <a:rPr lang="en-US" sz="2000" dirty="0" err="1" smtClean="0"/>
              <a:t>positivo</a:t>
            </a:r>
            <a:r>
              <a:rPr lang="en-US" sz="2000" dirty="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Impuestos</a:t>
            </a:r>
            <a:r>
              <a:rPr lang="en-US" sz="1600" dirty="0" smtClean="0"/>
              <a:t> </a:t>
            </a:r>
            <a:r>
              <a:rPr lang="en-US" sz="1600" dirty="0" err="1" smtClean="0"/>
              <a:t>directos</a:t>
            </a:r>
            <a:r>
              <a:rPr lang="en-US" sz="1600" dirty="0" smtClean="0"/>
              <a:t> + </a:t>
            </a:r>
            <a:r>
              <a:rPr lang="en-US" sz="1600" dirty="0" err="1" smtClean="0"/>
              <a:t>cotizaciones</a:t>
            </a:r>
            <a:r>
              <a:rPr lang="en-US" sz="1600" dirty="0" smtClean="0"/>
              <a:t> </a:t>
            </a:r>
            <a:r>
              <a:rPr lang="en-US" sz="1600" dirty="0" err="1" smtClean="0"/>
              <a:t>sociales</a:t>
            </a:r>
            <a:r>
              <a:rPr lang="en-US" sz="1600" dirty="0" smtClean="0"/>
              <a:t> + </a:t>
            </a:r>
            <a:r>
              <a:rPr lang="en-US" sz="1600" dirty="0" err="1" smtClean="0"/>
              <a:t>Impuestos</a:t>
            </a:r>
            <a:r>
              <a:rPr lang="en-US" sz="1600" dirty="0" smtClean="0"/>
              <a:t> </a:t>
            </a:r>
            <a:r>
              <a:rPr lang="en-US" sz="1600" dirty="0" err="1" smtClean="0"/>
              <a:t>indirectos</a:t>
            </a:r>
            <a:r>
              <a:rPr lang="en-US" sz="1600" dirty="0" smtClean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Gasto</a:t>
            </a:r>
            <a:r>
              <a:rPr lang="en-US" sz="1600" dirty="0" smtClean="0"/>
              <a:t> </a:t>
            </a:r>
            <a:r>
              <a:rPr lang="en-US" sz="1600" dirty="0" err="1" smtClean="0"/>
              <a:t>público</a:t>
            </a:r>
            <a:r>
              <a:rPr lang="en-US" sz="1600" dirty="0" smtClean="0"/>
              <a:t> </a:t>
            </a:r>
            <a:r>
              <a:rPr lang="en-US" sz="1600" dirty="0" err="1" smtClean="0"/>
              <a:t>asociado</a:t>
            </a:r>
            <a:r>
              <a:rPr lang="en-US" sz="1600" dirty="0" smtClean="0"/>
              <a:t> a </a:t>
            </a:r>
            <a:r>
              <a:rPr lang="en-US" sz="1600" dirty="0" err="1" smtClean="0"/>
              <a:t>población</a:t>
            </a:r>
            <a:r>
              <a:rPr lang="en-US" sz="1600" dirty="0" smtClean="0"/>
              <a:t> </a:t>
            </a:r>
            <a:r>
              <a:rPr lang="en-US" sz="1600" dirty="0" err="1" smtClean="0"/>
              <a:t>inmigrante</a:t>
            </a:r>
            <a:r>
              <a:rPr lang="en-US" sz="1600" dirty="0" smtClean="0"/>
              <a:t> mucho </a:t>
            </a:r>
            <a:r>
              <a:rPr lang="en-US" sz="1600" dirty="0" err="1" smtClean="0"/>
              <a:t>menor</a:t>
            </a:r>
            <a:r>
              <a:rPr lang="en-US" sz="1600" dirty="0" smtClean="0"/>
              <a:t> que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contribución</a:t>
            </a:r>
            <a:r>
              <a:rPr lang="en-US" sz="1600" dirty="0" smtClean="0"/>
              <a:t> </a:t>
            </a:r>
            <a:r>
              <a:rPr lang="en-US" sz="1600" dirty="0" err="1" smtClean="0"/>
              <a:t>neta</a:t>
            </a:r>
            <a:r>
              <a:rPr lang="en-US" sz="1600" dirty="0" smtClean="0"/>
              <a:t>.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r>
              <a:rPr lang="es-ES" sz="2000" dirty="0" smtClean="0"/>
              <a:t>Demográficamente, migración contribuye a ralentizar el envejecimiento de la población y garantiza temporalmente la sostenibilidad de los sistemas de Seguridad Social.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611188" y="227872"/>
            <a:ext cx="7921252" cy="6369480"/>
            <a:chOff x="385" y="436"/>
            <a:chExt cx="4597" cy="3423"/>
          </a:xfrm>
        </p:grpSpPr>
        <p:sp>
          <p:nvSpPr>
            <p:cNvPr id="204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5" y="436"/>
              <a:ext cx="4597" cy="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436"/>
              <a:ext cx="4605" cy="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312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9208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0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dirty="0" smtClean="0">
                <a:solidFill>
                  <a:schemeClr val="accent2"/>
                </a:solidFill>
              </a:rPr>
              <a:t>Impacto particularmente grave de la pandemia en la población de origen inmigrante</a:t>
            </a:r>
            <a:endParaRPr lang="es-ES" sz="2800" dirty="0" smtClean="0">
              <a:solidFill>
                <a:schemeClr val="accent2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Por los sectores laborales en los qu</a:t>
            </a:r>
            <a:r>
              <a:rPr lang="es-ES" sz="2400" dirty="0" smtClean="0"/>
              <a:t>e están empleados estaban más expuestos a la enfermedad.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Sus condiciones habitacionales (masificación y segregación) les hacen particularmente vulnerables.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Su precaria situación laboral les expone al desempleo.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Menores niveles de protección social ante las consecuencias de la pandemia.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Peor cobertura sanitaria (en ocasiones, incluso respecto a la vacunación).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Como consecuencia de lo anterior, la pandemia supuso para la población de origen inmigrante:</a:t>
            </a:r>
          </a:p>
          <a:p>
            <a:pPr lvl="1"/>
            <a:r>
              <a:rPr lang="es-ES" sz="2400" dirty="0" smtClean="0"/>
              <a:t>Mayores tasas de infección (aunque generalmente, no de fallecimientos por su menor edad media).</a:t>
            </a:r>
          </a:p>
          <a:p>
            <a:pPr lvl="1"/>
            <a:r>
              <a:rPr lang="es-ES" sz="2400" dirty="0" smtClean="0"/>
              <a:t>Empobrecimiento.</a:t>
            </a:r>
          </a:p>
          <a:p>
            <a:pPr lvl="1"/>
            <a:r>
              <a:rPr lang="es-ES" sz="2400" dirty="0" smtClean="0"/>
              <a:t>Riesgo de estigmatización (“</a:t>
            </a:r>
            <a:r>
              <a:rPr lang="es-ES" sz="2400" i="1" dirty="0" smtClean="0"/>
              <a:t>no se protegen</a:t>
            </a:r>
            <a:r>
              <a:rPr lang="es-ES" sz="2400" dirty="0" smtClean="0"/>
              <a:t>”, “</a:t>
            </a:r>
            <a:r>
              <a:rPr lang="es-ES" sz="2400" i="1" dirty="0" smtClean="0"/>
              <a:t>se juntan como si no hubiese pandemia</a:t>
            </a:r>
            <a:r>
              <a:rPr lang="es-ES" sz="2400" dirty="0" smtClean="0"/>
              <a:t>”, “</a:t>
            </a:r>
            <a:r>
              <a:rPr lang="es-ES" sz="2400" i="1" dirty="0" smtClean="0"/>
              <a:t>viven hacinados</a:t>
            </a:r>
            <a:r>
              <a:rPr lang="es-ES" sz="2400" dirty="0" smtClean="0"/>
              <a:t>”, etc.).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7069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err="1" smtClean="0">
                <a:solidFill>
                  <a:schemeClr val="accent2"/>
                </a:solidFill>
              </a:rPr>
              <a:t>Estructura</a:t>
            </a:r>
            <a:r>
              <a:rPr lang="en-GB" sz="2800" dirty="0" smtClean="0">
                <a:solidFill>
                  <a:schemeClr val="accent2"/>
                </a:solidFill>
              </a:rPr>
              <a:t> de la </a:t>
            </a:r>
            <a:r>
              <a:rPr lang="en-GB" sz="2800" dirty="0" err="1" smtClean="0">
                <a:solidFill>
                  <a:schemeClr val="accent2"/>
                </a:solidFill>
              </a:rPr>
              <a:t>presentación</a:t>
            </a:r>
            <a:endParaRPr lang="es-ES" sz="2800" dirty="0" smtClean="0">
              <a:solidFill>
                <a:schemeClr val="accent2"/>
              </a:solidFill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eaLnBrk="1" hangingPunct="1"/>
            <a:endParaRPr lang="es-ES_tradnl" altLang="zh-CN" sz="1800" b="1" u="sng" dirty="0" smtClean="0">
              <a:ea typeface="SimSun" charset="-122"/>
            </a:endParaRPr>
          </a:p>
          <a:p>
            <a:pPr eaLnBrk="1" hangingPunct="1"/>
            <a:endParaRPr lang="es-ES" altLang="zh-CN" sz="1800" b="1" u="sng" dirty="0" smtClean="0">
              <a:ea typeface="SimSun" charset="-122"/>
            </a:endParaRPr>
          </a:p>
          <a:p>
            <a:pPr eaLnBrk="1" hangingPunct="1"/>
            <a:r>
              <a:rPr lang="es-ES" altLang="zh-CN" sz="2400" dirty="0" smtClean="0">
                <a:ea typeface="SimSun" charset="-122"/>
              </a:rPr>
              <a:t>COVID-19 como analizador de desequilibrios y fracturas en sociedades contemporáneas.</a:t>
            </a:r>
          </a:p>
          <a:p>
            <a:pPr eaLnBrk="1" hangingPunct="1"/>
            <a:r>
              <a:rPr lang="es-ES" altLang="zh-CN" sz="2400" dirty="0" smtClean="0">
                <a:ea typeface="SimSun" charset="-122"/>
              </a:rPr>
              <a:t>Impacto de la pandemia en poblaciones de origen inmigrante en Europa.</a:t>
            </a:r>
          </a:p>
          <a:p>
            <a:pPr eaLnBrk="1" hangingPunct="1"/>
            <a:r>
              <a:rPr lang="es-ES" altLang="zh-CN" sz="2400" dirty="0" smtClean="0">
                <a:ea typeface="SimSun" charset="-122"/>
              </a:rPr>
              <a:t>Fallos en la respuesta a dichos retos.</a:t>
            </a:r>
          </a:p>
          <a:p>
            <a:pPr eaLnBrk="1" hangingPunct="1"/>
            <a:r>
              <a:rPr lang="es-ES" altLang="zh-CN" sz="2400" dirty="0" smtClean="0">
                <a:ea typeface="SimSun" charset="-122"/>
              </a:rPr>
              <a:t>Aprendiendo de los errores para una recuperación más sostenible y cohesionada.</a:t>
            </a:r>
          </a:p>
          <a:p>
            <a:pPr lvl="1" eaLnBrk="1" hangingPunct="1">
              <a:buFontTx/>
              <a:buNone/>
            </a:pPr>
            <a:endParaRPr lang="es-ES" altLang="zh-CN" sz="2400" dirty="0" smtClean="0">
              <a:ea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accent2"/>
                </a:solidFill>
              </a:rPr>
              <a:t>Politización</a:t>
            </a:r>
            <a:r>
              <a:rPr lang="en-US" sz="2800" dirty="0">
                <a:solidFill>
                  <a:schemeClr val="accent2"/>
                </a:solidFill>
              </a:rPr>
              <a:t> de la </a:t>
            </a:r>
            <a:r>
              <a:rPr lang="en-US" sz="2800" dirty="0" err="1">
                <a:solidFill>
                  <a:schemeClr val="accent2"/>
                </a:solidFill>
              </a:rPr>
              <a:t>inmigración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es-ES" sz="2400" dirty="0" smtClean="0"/>
          </a:p>
          <a:p>
            <a:r>
              <a:rPr lang="es-ES" sz="2400" dirty="0" smtClean="0"/>
              <a:t>Contexto muy negativo en opiniones públicas europeas.</a:t>
            </a:r>
          </a:p>
          <a:p>
            <a:pPr lvl="1"/>
            <a:r>
              <a:rPr lang="es-ES" sz="2000" dirty="0" smtClean="0"/>
              <a:t>Creciente desconfianza.</a:t>
            </a:r>
          </a:p>
          <a:p>
            <a:pPr lvl="1"/>
            <a:r>
              <a:rPr lang="es-ES" sz="2000" dirty="0" smtClean="0"/>
              <a:t>Discursos de odio y estigmatización promovidos por “empresarios políticos”.</a:t>
            </a:r>
          </a:p>
          <a:p>
            <a:pPr lvl="1"/>
            <a:r>
              <a:rPr lang="es-ES" sz="2000" dirty="0" smtClean="0"/>
              <a:t>Crecimiento de la extrema derecha y efectos de esto en el posicionamiento del resto de fuerzas políticas.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2638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625"/>
            <a:ext cx="8232775" cy="576064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 smtClean="0">
                <a:solidFill>
                  <a:schemeClr val="accent2"/>
                </a:solidFill>
              </a:rPr>
              <a:t>Conclusión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8680"/>
            <a:ext cx="8226425" cy="5991821"/>
          </a:xfrm>
        </p:spPr>
        <p:txBody>
          <a:bodyPr lIns="0" tIns="25471" rIns="0" bIns="0"/>
          <a:lstStyle/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es-ES" sz="2400" dirty="0" smtClean="0"/>
              <a:t>Las políticas de control de fronteras tienen (sólo) un éxito limitado en el control de flujos migratorios.</a:t>
            </a:r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es-ES" sz="2400" dirty="0" smtClean="0"/>
              <a:t>El modelo económico es clave para definir el tipo y la magnitud de esos flujos (n</a:t>
            </a:r>
            <a:r>
              <a:rPr lang="es-ES" sz="2400" dirty="0" smtClean="0"/>
              <a:t>o existe “</a:t>
            </a:r>
            <a:r>
              <a:rPr lang="es-ES" sz="2400" i="1" dirty="0" err="1" smtClean="0"/>
              <a:t>welfare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magnet</a:t>
            </a:r>
            <a:r>
              <a:rPr lang="es-ES" sz="2400" dirty="0" smtClean="0"/>
              <a:t>”, sino “</a:t>
            </a:r>
            <a:r>
              <a:rPr lang="es-ES" sz="2400" i="1" dirty="0" smtClean="0"/>
              <a:t>Labor </a:t>
            </a:r>
            <a:r>
              <a:rPr lang="es-ES" sz="2400" i="1" dirty="0" err="1" smtClean="0"/>
              <a:t>market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magnet</a:t>
            </a:r>
            <a:r>
              <a:rPr lang="es-ES" sz="2400" dirty="0" smtClean="0"/>
              <a:t>”). </a:t>
            </a:r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es-ES" sz="2400" dirty="0" smtClean="0"/>
              <a:t>Existen otros factores estructurales que incentivan la migración:</a:t>
            </a:r>
            <a:endParaRPr lang="es-ES" sz="2400" dirty="0" smtClean="0"/>
          </a:p>
          <a:p>
            <a:pPr lvl="1" eaLnBrk="1" hangingPunct="1">
              <a:lnSpc>
                <a:spcPct val="83000"/>
              </a:lnSpc>
              <a:buFontTx/>
              <a:buChar char="-"/>
            </a:pPr>
            <a:r>
              <a:rPr lang="es-ES" sz="2000" dirty="0" smtClean="0"/>
              <a:t>Gradiente demográfico.</a:t>
            </a:r>
          </a:p>
          <a:p>
            <a:pPr lvl="1" eaLnBrk="1" hangingPunct="1">
              <a:lnSpc>
                <a:spcPct val="83000"/>
              </a:lnSpc>
              <a:buFontTx/>
              <a:buChar char="-"/>
            </a:pPr>
            <a:r>
              <a:rPr lang="es-ES" sz="2000" dirty="0" smtClean="0"/>
              <a:t>Inestabilidad política en regiones de origen de los flujos hacia Europa.</a:t>
            </a:r>
          </a:p>
          <a:p>
            <a:pPr lvl="1" eaLnBrk="1" hangingPunct="1">
              <a:lnSpc>
                <a:spcPct val="83000"/>
              </a:lnSpc>
              <a:buFontTx/>
              <a:buChar char="-"/>
            </a:pPr>
            <a:r>
              <a:rPr lang="es-ES" sz="2000" dirty="0" smtClean="0"/>
              <a:t>Degradación medioambiental. </a:t>
            </a:r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es-ES" sz="2400" dirty="0" smtClean="0"/>
              <a:t>Europa precisa de la aportació</a:t>
            </a:r>
            <a:r>
              <a:rPr lang="es-ES" sz="2400" dirty="0" smtClean="0"/>
              <a:t>n de la inmigración (social y económicamente), pero no la quiere (políticamente)</a:t>
            </a:r>
            <a:r>
              <a:rPr lang="es-ES" sz="2400" dirty="0" smtClean="0"/>
              <a:t>.</a:t>
            </a:r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es-ES" sz="2400" dirty="0" smtClean="0"/>
              <a:t>La respuesta a la pandemia muestra algunas experiencias positivas en las que se debe profundizar</a:t>
            </a:r>
            <a:r>
              <a:rPr lang="es-ES" sz="2400" dirty="0" smtClean="0"/>
              <a:t>:</a:t>
            </a:r>
          </a:p>
          <a:p>
            <a:pPr lvl="1" eaLnBrk="1" hangingPunct="1">
              <a:lnSpc>
                <a:spcPct val="83000"/>
              </a:lnSpc>
              <a:buFontTx/>
              <a:buChar char="-"/>
            </a:pPr>
            <a:r>
              <a:rPr lang="es-ES" sz="2000" dirty="0" smtClean="0"/>
              <a:t>Inclusión sanitaria.</a:t>
            </a:r>
          </a:p>
          <a:p>
            <a:pPr lvl="1" eaLnBrk="1" hangingPunct="1">
              <a:lnSpc>
                <a:spcPct val="83000"/>
              </a:lnSpc>
              <a:buFontTx/>
              <a:buChar char="-"/>
            </a:pPr>
            <a:r>
              <a:rPr lang="es-ES" sz="2000" dirty="0" smtClean="0"/>
              <a:t>Iniciativas de lucha contra la pobreza (i.e. Proyecto de Garantía Infantil Europea).</a:t>
            </a:r>
          </a:p>
          <a:p>
            <a:pPr lvl="1" eaLnBrk="1" hangingPunct="1">
              <a:lnSpc>
                <a:spcPct val="83000"/>
              </a:lnSpc>
              <a:buFontTx/>
              <a:buChar char="-"/>
            </a:pPr>
            <a:r>
              <a:rPr lang="es-ES" sz="2000" dirty="0" smtClean="0"/>
              <a:t>Creciente conciencia de los efectos corrosivos de la politización de la inmigración.</a:t>
            </a: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5004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2400" b="1" smtClean="0"/>
              <a:t/>
            </a:r>
            <a:br>
              <a:rPr lang="es-ES_tradnl" sz="2400" b="1" smtClean="0"/>
            </a:br>
            <a:r>
              <a:rPr lang="es-ES_tradnl" sz="2400" b="1" smtClean="0"/>
              <a:t/>
            </a:r>
            <a:br>
              <a:rPr lang="es-ES_tradnl" sz="2400" b="1" smtClean="0"/>
            </a:br>
            <a:endParaRPr lang="es-ES_tradnl" sz="2800" b="1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84213" y="1412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800" b="1">
                <a:solidFill>
                  <a:schemeClr val="tx2"/>
                </a:solidFill>
              </a:rPr>
              <a:t>	</a:t>
            </a:r>
            <a:r>
              <a:rPr lang="es-ES_tradnl" b="1">
                <a:solidFill>
                  <a:schemeClr val="tx2"/>
                </a:solidFill>
              </a:rPr>
              <a:t>Francisco Javier Moreno Fuentes</a:t>
            </a:r>
            <a:br>
              <a:rPr lang="es-ES_tradnl" b="1">
                <a:solidFill>
                  <a:schemeClr val="tx2"/>
                </a:solidFill>
              </a:rPr>
            </a:br>
            <a:r>
              <a:rPr lang="es-ES_tradnl" b="1">
                <a:solidFill>
                  <a:schemeClr val="tx2"/>
                </a:solidFill>
              </a:rPr>
              <a:t>	Instituto de Políticas y Bienes Públicos</a:t>
            </a:r>
            <a:br>
              <a:rPr lang="es-ES_tradnl" b="1">
                <a:solidFill>
                  <a:schemeClr val="tx2"/>
                </a:solidFill>
              </a:rPr>
            </a:br>
            <a:r>
              <a:rPr lang="es-ES_tradnl" b="1">
                <a:solidFill>
                  <a:schemeClr val="tx2"/>
                </a:solidFill>
              </a:rPr>
              <a:t>	Consejo Superior de Investigaciones Científicas (CSIC)</a:t>
            </a:r>
            <a:br>
              <a:rPr lang="es-ES_tradnl" b="1">
                <a:solidFill>
                  <a:schemeClr val="tx2"/>
                </a:solidFill>
              </a:rPr>
            </a:br>
            <a:r>
              <a:rPr lang="es-ES_tradnl" sz="2000" b="1">
                <a:solidFill>
                  <a:schemeClr val="tx2"/>
                </a:solidFill>
              </a:rPr>
              <a:t>	</a:t>
            </a:r>
            <a:r>
              <a:rPr lang="es-ES_tradnl" b="1">
                <a:solidFill>
                  <a:schemeClr val="tx2"/>
                </a:solidFill>
                <a:hlinkClick r:id="rId3"/>
              </a:rPr>
              <a:t>javier.moreno@cchs.csic.es</a:t>
            </a:r>
            <a:endParaRPr lang="es-ES_tradnl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9001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81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4340" name="Picture 4" descr="Valla Ceu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244280" cy="3672408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5887" y="2060848"/>
            <a:ext cx="454446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6" y="116632"/>
            <a:ext cx="8291086" cy="6408712"/>
          </a:xfrm>
        </p:spPr>
      </p:pic>
    </p:spTree>
    <p:extLst>
      <p:ext uri="{BB962C8B-B14F-4D97-AF65-F5344CB8AC3E}">
        <p14:creationId xmlns:p14="http://schemas.microsoft.com/office/powerpoint/2010/main" val="267601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La policía española trata de dispersar a inmigrantes en la frontera ceutí. Miles de personas han intentado cruzar esta mañana por el espigón del Tarajal. Las entradas comenzaron a decrecer en torno al mediodía y por la tarde prácticamente se han detenido: en el mar quedaba gente nadando, pero ya sin intentos de cruzar la fronter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1" y="635256"/>
            <a:ext cx="8679175" cy="54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3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Paso de migrantes a nado por el espigón de la frontera de Marruecos con España en Ceuta, este marte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9" y="692696"/>
            <a:ext cx="8166867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0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Miembros del Ejército de Tierra ayudan a un grupo de inmigrantes que han logrado cruzar uno de los espigones fronterizos de Ceuta este marte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2" y="316878"/>
            <a:ext cx="8718375" cy="58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0185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507</Words>
  <Application>Microsoft Office PowerPoint</Application>
  <PresentationFormat>Presentación en pantalla (4:3)</PresentationFormat>
  <Paragraphs>73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SimSun</vt:lpstr>
      <vt:lpstr>Arial</vt:lpstr>
      <vt:lpstr>Times New Roman</vt:lpstr>
      <vt:lpstr>Diseño predeterminado</vt:lpstr>
      <vt:lpstr>    </vt:lpstr>
      <vt:lpstr>Estructura de la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Llegadas inmigrantes irregulares a la UE (2008-2021)</vt:lpstr>
      <vt:lpstr>Población mayoritariamente dispuesta a emigrar desde África</vt:lpstr>
      <vt:lpstr>Efectos claramente positivos de la inmigración en las sociedades europeas</vt:lpstr>
      <vt:lpstr>Presentación de PowerPoint</vt:lpstr>
      <vt:lpstr>Presentación de PowerPoint</vt:lpstr>
      <vt:lpstr>Impacto particularmente grave de la pandemia en la población de origen inmigrante</vt:lpstr>
      <vt:lpstr>Presentación de PowerPoint</vt:lpstr>
      <vt:lpstr>Politización de la inmigración</vt:lpstr>
      <vt:lpstr>Conclusión</vt:lpstr>
      <vt:lpstr>  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CCHS</dc:creator>
  <cp:lastModifiedBy>Francisco Javier</cp:lastModifiedBy>
  <cp:revision>115</cp:revision>
  <dcterms:created xsi:type="dcterms:W3CDTF">2011-03-09T13:24:34Z</dcterms:created>
  <dcterms:modified xsi:type="dcterms:W3CDTF">2021-08-26T09:35:56Z</dcterms:modified>
</cp:coreProperties>
</file>