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6" r:id="rId1"/>
  </p:sldMasterIdLst>
  <p:sldIdLst>
    <p:sldId id="256" r:id="rId2"/>
    <p:sldId id="407" r:id="rId3"/>
    <p:sldId id="408" r:id="rId4"/>
    <p:sldId id="411" r:id="rId5"/>
    <p:sldId id="412" r:id="rId6"/>
    <p:sldId id="444" r:id="rId7"/>
    <p:sldId id="414" r:id="rId8"/>
    <p:sldId id="415" r:id="rId9"/>
    <p:sldId id="416" r:id="rId10"/>
    <p:sldId id="418" r:id="rId11"/>
    <p:sldId id="458" r:id="rId12"/>
    <p:sldId id="452" r:id="rId13"/>
    <p:sldId id="459" r:id="rId14"/>
    <p:sldId id="453" r:id="rId15"/>
    <p:sldId id="455" r:id="rId16"/>
    <p:sldId id="456" r:id="rId17"/>
    <p:sldId id="442" r:id="rId18"/>
    <p:sldId id="427" r:id="rId19"/>
    <p:sldId id="434" r:id="rId20"/>
    <p:sldId id="436" r:id="rId21"/>
    <p:sldId id="437" r:id="rId22"/>
    <p:sldId id="438" r:id="rId23"/>
    <p:sldId id="439" r:id="rId24"/>
    <p:sldId id="441" r:id="rId25"/>
    <p:sldId id="428" r:id="rId26"/>
    <p:sldId id="451" r:id="rId27"/>
    <p:sldId id="430" r:id="rId28"/>
    <p:sldId id="445" r:id="rId29"/>
    <p:sldId id="446" r:id="rId30"/>
    <p:sldId id="440" r:id="rId31"/>
    <p:sldId id="457" r:id="rId32"/>
    <p:sldId id="429" r:id="rId33"/>
    <p:sldId id="419" r:id="rId34"/>
    <p:sldId id="431" r:id="rId35"/>
    <p:sldId id="420" r:id="rId36"/>
    <p:sldId id="421" r:id="rId37"/>
    <p:sldId id="423" r:id="rId38"/>
    <p:sldId id="422" r:id="rId39"/>
    <p:sldId id="449" r:id="rId40"/>
    <p:sldId id="447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bbdel Camargo" initials="AC" lastIdx="1" clrIdx="0">
    <p:extLst>
      <p:ext uri="{19B8F6BF-5375-455C-9EA6-DF929625EA0E}">
        <p15:presenceInfo xmlns:p15="http://schemas.microsoft.com/office/powerpoint/2012/main" userId="Abbdel Camarg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88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B3CD14-5C46-4630-82E9-6BDC4893E084}" type="doc">
      <dgm:prSet loTypeId="urn:microsoft.com/office/officeart/2005/8/layout/pyramid3" loCatId="pyramid" qsTypeId="urn:microsoft.com/office/officeart/2005/8/quickstyle/simple1" qsCatId="simple" csTypeId="urn:microsoft.com/office/officeart/2005/8/colors/accent2_4" csCatId="accent2" phldr="1"/>
      <dgm:spPr/>
    </dgm:pt>
    <dgm:pt modelId="{E10B8A32-91A5-4D4E-93AA-6DE97DE9240E}">
      <dgm:prSet phldrT="[Texto]"/>
      <dgm:spPr/>
      <dgm:t>
        <a:bodyPr/>
        <a:lstStyle/>
        <a:p>
          <a:r>
            <a:rPr lang="es-ES" dirty="0"/>
            <a:t>7,442 millones de habitantes en el mundo</a:t>
          </a:r>
        </a:p>
      </dgm:t>
    </dgm:pt>
    <dgm:pt modelId="{F6CE8DC4-7BE5-40F4-A6D9-015FDFE46088}" type="parTrans" cxnId="{F576E52B-0727-4C28-8EB3-18A6F23B716F}">
      <dgm:prSet/>
      <dgm:spPr/>
      <dgm:t>
        <a:bodyPr/>
        <a:lstStyle/>
        <a:p>
          <a:endParaRPr lang="es-ES"/>
        </a:p>
      </dgm:t>
    </dgm:pt>
    <dgm:pt modelId="{05453986-6CDD-48A2-B866-7CC4F3183523}" type="sibTrans" cxnId="{F576E52B-0727-4C28-8EB3-18A6F23B716F}">
      <dgm:prSet/>
      <dgm:spPr/>
      <dgm:t>
        <a:bodyPr/>
        <a:lstStyle/>
        <a:p>
          <a:endParaRPr lang="es-ES"/>
        </a:p>
      </dgm:t>
    </dgm:pt>
    <dgm:pt modelId="{4BA81DDD-4BAF-480B-8D03-5324D3CB6E1A}">
      <dgm:prSet phldrT="[Texto]"/>
      <dgm:spPr/>
      <dgm:t>
        <a:bodyPr/>
        <a:lstStyle/>
        <a:p>
          <a:r>
            <a:rPr lang="es-ES" dirty="0"/>
            <a:t>244 millones de migrantes en el mundo</a:t>
          </a:r>
        </a:p>
      </dgm:t>
    </dgm:pt>
    <dgm:pt modelId="{B1BDA901-52D6-4568-8B4E-6206011F0C8A}" type="parTrans" cxnId="{088841C2-2562-4A5E-804F-D1D16E16F161}">
      <dgm:prSet/>
      <dgm:spPr/>
      <dgm:t>
        <a:bodyPr/>
        <a:lstStyle/>
        <a:p>
          <a:endParaRPr lang="es-ES"/>
        </a:p>
      </dgm:t>
    </dgm:pt>
    <dgm:pt modelId="{39CA9030-6FFE-4A4B-A7B0-4A85DE0D55BF}" type="sibTrans" cxnId="{088841C2-2562-4A5E-804F-D1D16E16F161}">
      <dgm:prSet/>
      <dgm:spPr/>
      <dgm:t>
        <a:bodyPr/>
        <a:lstStyle/>
        <a:p>
          <a:endParaRPr lang="es-ES"/>
        </a:p>
      </dgm:t>
    </dgm:pt>
    <dgm:pt modelId="{72367755-7CB6-4C16-843D-D2EDCA0F046D}">
      <dgm:prSet phldrT="[Texto]" custT="1"/>
      <dgm:spPr/>
      <dgm:t>
        <a:bodyPr/>
        <a:lstStyle/>
        <a:p>
          <a:r>
            <a:rPr lang="es-ES" sz="2000" dirty="0"/>
            <a:t>Representan al </a:t>
          </a:r>
          <a:r>
            <a:rPr lang="es-ES" sz="2000" b="1" dirty="0"/>
            <a:t>3.3% </a:t>
          </a:r>
        </a:p>
        <a:p>
          <a:r>
            <a:rPr lang="es-ES" sz="1200" dirty="0"/>
            <a:t>de la población mundial </a:t>
          </a:r>
        </a:p>
      </dgm:t>
    </dgm:pt>
    <dgm:pt modelId="{D555CA9C-3CA6-4256-8543-6E1333EB2B08}" type="parTrans" cxnId="{B528399A-296A-449D-8B66-C60B63F77D73}">
      <dgm:prSet/>
      <dgm:spPr/>
      <dgm:t>
        <a:bodyPr/>
        <a:lstStyle/>
        <a:p>
          <a:endParaRPr lang="es-ES"/>
        </a:p>
      </dgm:t>
    </dgm:pt>
    <dgm:pt modelId="{8ACC0E36-A2B5-4625-9F40-0F81027551E6}" type="sibTrans" cxnId="{B528399A-296A-449D-8B66-C60B63F77D73}">
      <dgm:prSet/>
      <dgm:spPr/>
      <dgm:t>
        <a:bodyPr/>
        <a:lstStyle/>
        <a:p>
          <a:endParaRPr lang="es-ES"/>
        </a:p>
      </dgm:t>
    </dgm:pt>
    <dgm:pt modelId="{20E852CD-C404-4374-A87A-9F9936703903}" type="pres">
      <dgm:prSet presAssocID="{8BB3CD14-5C46-4630-82E9-6BDC4893E084}" presName="Name0" presStyleCnt="0">
        <dgm:presLayoutVars>
          <dgm:dir/>
          <dgm:animLvl val="lvl"/>
          <dgm:resizeHandles val="exact"/>
        </dgm:presLayoutVars>
      </dgm:prSet>
      <dgm:spPr/>
    </dgm:pt>
    <dgm:pt modelId="{87163B29-06E9-4754-99ED-6B0BC6AC6F81}" type="pres">
      <dgm:prSet presAssocID="{E10B8A32-91A5-4D4E-93AA-6DE97DE9240E}" presName="Name8" presStyleCnt="0"/>
      <dgm:spPr/>
    </dgm:pt>
    <dgm:pt modelId="{9C89FECE-62DA-49CC-BC02-33FD34902CAF}" type="pres">
      <dgm:prSet presAssocID="{E10B8A32-91A5-4D4E-93AA-6DE97DE9240E}" presName="level" presStyleLbl="node1" presStyleIdx="0" presStyleCnt="3">
        <dgm:presLayoutVars>
          <dgm:chMax val="1"/>
          <dgm:bulletEnabled val="1"/>
        </dgm:presLayoutVars>
      </dgm:prSet>
      <dgm:spPr/>
    </dgm:pt>
    <dgm:pt modelId="{7F983599-63AD-4AAC-8345-4E56FD094BB4}" type="pres">
      <dgm:prSet presAssocID="{E10B8A32-91A5-4D4E-93AA-6DE97DE9240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3D5130E-6C8B-4C44-AE22-9C6169E4FCD0}" type="pres">
      <dgm:prSet presAssocID="{4BA81DDD-4BAF-480B-8D03-5324D3CB6E1A}" presName="Name8" presStyleCnt="0"/>
      <dgm:spPr/>
    </dgm:pt>
    <dgm:pt modelId="{0E333DAB-FAE5-42F4-8006-5719C3BFC7D2}" type="pres">
      <dgm:prSet presAssocID="{4BA81DDD-4BAF-480B-8D03-5324D3CB6E1A}" presName="level" presStyleLbl="node1" presStyleIdx="1" presStyleCnt="3">
        <dgm:presLayoutVars>
          <dgm:chMax val="1"/>
          <dgm:bulletEnabled val="1"/>
        </dgm:presLayoutVars>
      </dgm:prSet>
      <dgm:spPr/>
    </dgm:pt>
    <dgm:pt modelId="{154BFC38-D352-46ED-A077-C92CBCCDEAFE}" type="pres">
      <dgm:prSet presAssocID="{4BA81DDD-4BAF-480B-8D03-5324D3CB6E1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0DA27BE-1DDC-42AC-B892-7345E23B9441}" type="pres">
      <dgm:prSet presAssocID="{72367755-7CB6-4C16-843D-D2EDCA0F046D}" presName="Name8" presStyleCnt="0"/>
      <dgm:spPr/>
    </dgm:pt>
    <dgm:pt modelId="{FED57EE9-596E-4A7F-856C-F8DAFD462CB6}" type="pres">
      <dgm:prSet presAssocID="{72367755-7CB6-4C16-843D-D2EDCA0F046D}" presName="level" presStyleLbl="node1" presStyleIdx="2" presStyleCnt="3">
        <dgm:presLayoutVars>
          <dgm:chMax val="1"/>
          <dgm:bulletEnabled val="1"/>
        </dgm:presLayoutVars>
      </dgm:prSet>
      <dgm:spPr/>
    </dgm:pt>
    <dgm:pt modelId="{691DB588-616A-417C-B20D-0D2C3478EB4D}" type="pres">
      <dgm:prSet presAssocID="{72367755-7CB6-4C16-843D-D2EDCA0F046D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1D3BD307-3D37-4B0C-A9F8-616017C25300}" type="presOf" srcId="{8BB3CD14-5C46-4630-82E9-6BDC4893E084}" destId="{20E852CD-C404-4374-A87A-9F9936703903}" srcOrd="0" destOrd="0" presId="urn:microsoft.com/office/officeart/2005/8/layout/pyramid3"/>
    <dgm:cxn modelId="{273FFD1C-74DC-4CA0-8CD7-99EA8F9704A8}" type="presOf" srcId="{72367755-7CB6-4C16-843D-D2EDCA0F046D}" destId="{FED57EE9-596E-4A7F-856C-F8DAFD462CB6}" srcOrd="0" destOrd="0" presId="urn:microsoft.com/office/officeart/2005/8/layout/pyramid3"/>
    <dgm:cxn modelId="{F576E52B-0727-4C28-8EB3-18A6F23B716F}" srcId="{8BB3CD14-5C46-4630-82E9-6BDC4893E084}" destId="{E10B8A32-91A5-4D4E-93AA-6DE97DE9240E}" srcOrd="0" destOrd="0" parTransId="{F6CE8DC4-7BE5-40F4-A6D9-015FDFE46088}" sibTransId="{05453986-6CDD-48A2-B866-7CC4F3183523}"/>
    <dgm:cxn modelId="{A6FAA230-DCF8-4051-82CD-DE2A5D5CCB46}" type="presOf" srcId="{4BA81DDD-4BAF-480B-8D03-5324D3CB6E1A}" destId="{154BFC38-D352-46ED-A077-C92CBCCDEAFE}" srcOrd="1" destOrd="0" presId="urn:microsoft.com/office/officeart/2005/8/layout/pyramid3"/>
    <dgm:cxn modelId="{0E298568-C71D-41B3-ABD0-0DF7E461A56D}" type="presOf" srcId="{4BA81DDD-4BAF-480B-8D03-5324D3CB6E1A}" destId="{0E333DAB-FAE5-42F4-8006-5719C3BFC7D2}" srcOrd="0" destOrd="0" presId="urn:microsoft.com/office/officeart/2005/8/layout/pyramid3"/>
    <dgm:cxn modelId="{65270680-5DC2-40AB-B227-F004D067EC40}" type="presOf" srcId="{72367755-7CB6-4C16-843D-D2EDCA0F046D}" destId="{691DB588-616A-417C-B20D-0D2C3478EB4D}" srcOrd="1" destOrd="0" presId="urn:microsoft.com/office/officeart/2005/8/layout/pyramid3"/>
    <dgm:cxn modelId="{123AA88A-0E38-4661-8731-50BD5443EB26}" type="presOf" srcId="{E10B8A32-91A5-4D4E-93AA-6DE97DE9240E}" destId="{9C89FECE-62DA-49CC-BC02-33FD34902CAF}" srcOrd="0" destOrd="0" presId="urn:microsoft.com/office/officeart/2005/8/layout/pyramid3"/>
    <dgm:cxn modelId="{B528399A-296A-449D-8B66-C60B63F77D73}" srcId="{8BB3CD14-5C46-4630-82E9-6BDC4893E084}" destId="{72367755-7CB6-4C16-843D-D2EDCA0F046D}" srcOrd="2" destOrd="0" parTransId="{D555CA9C-3CA6-4256-8543-6E1333EB2B08}" sibTransId="{8ACC0E36-A2B5-4625-9F40-0F81027551E6}"/>
    <dgm:cxn modelId="{7F4854C1-2701-48B5-97B7-42A4E5D4A611}" type="presOf" srcId="{E10B8A32-91A5-4D4E-93AA-6DE97DE9240E}" destId="{7F983599-63AD-4AAC-8345-4E56FD094BB4}" srcOrd="1" destOrd="0" presId="urn:microsoft.com/office/officeart/2005/8/layout/pyramid3"/>
    <dgm:cxn modelId="{088841C2-2562-4A5E-804F-D1D16E16F161}" srcId="{8BB3CD14-5C46-4630-82E9-6BDC4893E084}" destId="{4BA81DDD-4BAF-480B-8D03-5324D3CB6E1A}" srcOrd="1" destOrd="0" parTransId="{B1BDA901-52D6-4568-8B4E-6206011F0C8A}" sibTransId="{39CA9030-6FFE-4A4B-A7B0-4A85DE0D55BF}"/>
    <dgm:cxn modelId="{01B33009-169B-46C0-815A-FB49FFA67803}" type="presParOf" srcId="{20E852CD-C404-4374-A87A-9F9936703903}" destId="{87163B29-06E9-4754-99ED-6B0BC6AC6F81}" srcOrd="0" destOrd="0" presId="urn:microsoft.com/office/officeart/2005/8/layout/pyramid3"/>
    <dgm:cxn modelId="{32CBF999-40C6-45D9-B34D-0BCBD8109112}" type="presParOf" srcId="{87163B29-06E9-4754-99ED-6B0BC6AC6F81}" destId="{9C89FECE-62DA-49CC-BC02-33FD34902CAF}" srcOrd="0" destOrd="0" presId="urn:microsoft.com/office/officeart/2005/8/layout/pyramid3"/>
    <dgm:cxn modelId="{2C119288-992B-42FC-8ABA-03C45C82BFFA}" type="presParOf" srcId="{87163B29-06E9-4754-99ED-6B0BC6AC6F81}" destId="{7F983599-63AD-4AAC-8345-4E56FD094BB4}" srcOrd="1" destOrd="0" presId="urn:microsoft.com/office/officeart/2005/8/layout/pyramid3"/>
    <dgm:cxn modelId="{C09A60AD-EE7D-4505-80AF-DC9ED583D635}" type="presParOf" srcId="{20E852CD-C404-4374-A87A-9F9936703903}" destId="{C3D5130E-6C8B-4C44-AE22-9C6169E4FCD0}" srcOrd="1" destOrd="0" presId="urn:microsoft.com/office/officeart/2005/8/layout/pyramid3"/>
    <dgm:cxn modelId="{0E909270-2AD8-4D68-99B8-B9AFB8DD88E8}" type="presParOf" srcId="{C3D5130E-6C8B-4C44-AE22-9C6169E4FCD0}" destId="{0E333DAB-FAE5-42F4-8006-5719C3BFC7D2}" srcOrd="0" destOrd="0" presId="urn:microsoft.com/office/officeart/2005/8/layout/pyramid3"/>
    <dgm:cxn modelId="{3B3BB8A5-A589-43E8-8BE0-E6728A0E6E16}" type="presParOf" srcId="{C3D5130E-6C8B-4C44-AE22-9C6169E4FCD0}" destId="{154BFC38-D352-46ED-A077-C92CBCCDEAFE}" srcOrd="1" destOrd="0" presId="urn:microsoft.com/office/officeart/2005/8/layout/pyramid3"/>
    <dgm:cxn modelId="{DD96CB20-C571-4DF3-941A-EA65624894F8}" type="presParOf" srcId="{20E852CD-C404-4374-A87A-9F9936703903}" destId="{D0DA27BE-1DDC-42AC-B892-7345E23B9441}" srcOrd="2" destOrd="0" presId="urn:microsoft.com/office/officeart/2005/8/layout/pyramid3"/>
    <dgm:cxn modelId="{5B49E359-5492-4E79-83B2-68E9C0DFCE6A}" type="presParOf" srcId="{D0DA27BE-1DDC-42AC-B892-7345E23B9441}" destId="{FED57EE9-596E-4A7F-856C-F8DAFD462CB6}" srcOrd="0" destOrd="0" presId="urn:microsoft.com/office/officeart/2005/8/layout/pyramid3"/>
    <dgm:cxn modelId="{57A76664-9EA5-46A2-959D-1B172BD648D9}" type="presParOf" srcId="{D0DA27BE-1DDC-42AC-B892-7345E23B9441}" destId="{691DB588-616A-417C-B20D-0D2C3478EB4D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42814E-12A7-47F9-A91E-20E4BFC6296D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s-ES"/>
        </a:p>
      </dgm:t>
    </dgm:pt>
    <dgm:pt modelId="{5C2D1BCB-D490-415B-90E6-E76CF8AA19AF}">
      <dgm:prSet phldrT="[Texto]" custT="1"/>
      <dgm:spPr/>
      <dgm:t>
        <a:bodyPr/>
        <a:lstStyle/>
        <a:p>
          <a:r>
            <a:rPr lang="es-ES" sz="1400" dirty="0">
              <a:solidFill>
                <a:schemeClr val="tx1"/>
              </a:solidFill>
            </a:rPr>
            <a:t>244 millones de </a:t>
          </a:r>
          <a:r>
            <a:rPr lang="es-ES" sz="1400" b="1" dirty="0">
              <a:solidFill>
                <a:schemeClr val="tx1"/>
              </a:solidFill>
            </a:rPr>
            <a:t>Migrantes</a:t>
          </a:r>
        </a:p>
      </dgm:t>
    </dgm:pt>
    <dgm:pt modelId="{EAFE51CD-F4F8-406B-8DB1-3A96DB548431}" type="parTrans" cxnId="{A41F9FD1-932B-4BAA-8D41-832251105C45}">
      <dgm:prSet/>
      <dgm:spPr/>
      <dgm:t>
        <a:bodyPr/>
        <a:lstStyle/>
        <a:p>
          <a:endParaRPr lang="es-ES" sz="1400">
            <a:solidFill>
              <a:schemeClr val="tx1"/>
            </a:solidFill>
          </a:endParaRPr>
        </a:p>
      </dgm:t>
    </dgm:pt>
    <dgm:pt modelId="{02CBB1E8-D67B-4525-9FB1-1F72EB96E50D}" type="sibTrans" cxnId="{A41F9FD1-932B-4BAA-8D41-832251105C45}">
      <dgm:prSet/>
      <dgm:spPr/>
      <dgm:t>
        <a:bodyPr/>
        <a:lstStyle/>
        <a:p>
          <a:endParaRPr lang="es-ES" sz="1400">
            <a:solidFill>
              <a:schemeClr val="tx1"/>
            </a:solidFill>
          </a:endParaRPr>
        </a:p>
      </dgm:t>
    </dgm:pt>
    <dgm:pt modelId="{5057FF7F-AF17-4DFC-97E4-4DBB4BF708BF}" type="asst">
      <dgm:prSet phldrT="[Texto]" custT="1"/>
      <dgm:spPr/>
      <dgm:t>
        <a:bodyPr/>
        <a:lstStyle/>
        <a:p>
          <a:r>
            <a:rPr lang="es-ES" sz="1400" dirty="0">
              <a:solidFill>
                <a:schemeClr val="tx1"/>
              </a:solidFill>
            </a:rPr>
            <a:t>21.3 millones de </a:t>
          </a:r>
          <a:r>
            <a:rPr lang="es-ES" sz="1400" b="1" dirty="0">
              <a:solidFill>
                <a:schemeClr val="tx1"/>
              </a:solidFill>
            </a:rPr>
            <a:t>Refugiados</a:t>
          </a:r>
        </a:p>
      </dgm:t>
    </dgm:pt>
    <dgm:pt modelId="{3070F7F8-4B0C-45B9-95C1-0332ABEF6BA7}" type="parTrans" cxnId="{E81A5057-0402-4593-865F-82D34C69088F}">
      <dgm:prSet/>
      <dgm:spPr/>
      <dgm:t>
        <a:bodyPr/>
        <a:lstStyle/>
        <a:p>
          <a:endParaRPr lang="es-ES" sz="1400">
            <a:solidFill>
              <a:schemeClr val="tx1"/>
            </a:solidFill>
          </a:endParaRPr>
        </a:p>
      </dgm:t>
    </dgm:pt>
    <dgm:pt modelId="{65F934DC-433F-405F-8D58-23CB5655F72B}" type="sibTrans" cxnId="{E81A5057-0402-4593-865F-82D34C69088F}">
      <dgm:prSet/>
      <dgm:spPr/>
      <dgm:t>
        <a:bodyPr/>
        <a:lstStyle/>
        <a:p>
          <a:endParaRPr lang="es-ES" sz="1400">
            <a:solidFill>
              <a:schemeClr val="tx1"/>
            </a:solidFill>
          </a:endParaRPr>
        </a:p>
      </dgm:t>
    </dgm:pt>
    <dgm:pt modelId="{10F512B7-8644-44AF-9ABD-851D17C73543}">
      <dgm:prSet phldrT="[Texto]" custT="1"/>
      <dgm:spPr/>
      <dgm:t>
        <a:bodyPr/>
        <a:lstStyle/>
        <a:p>
          <a:r>
            <a:rPr lang="es-ES" sz="1400" dirty="0">
              <a:solidFill>
                <a:schemeClr val="tx1"/>
              </a:solidFill>
            </a:rPr>
            <a:t>1 de cada 33 personas es un migrantes </a:t>
          </a:r>
          <a:r>
            <a:rPr lang="es-ES" sz="1400" dirty="0" err="1">
              <a:solidFill>
                <a:schemeClr val="tx1"/>
              </a:solidFill>
            </a:rPr>
            <a:t>int</a:t>
          </a:r>
          <a:r>
            <a:rPr lang="es-ES" sz="1400" dirty="0">
              <a:solidFill>
                <a:schemeClr val="tx1"/>
              </a:solidFill>
            </a:rPr>
            <a:t>.</a:t>
          </a:r>
        </a:p>
      </dgm:t>
    </dgm:pt>
    <dgm:pt modelId="{CDB1FFCD-FCC7-4676-B982-02EB16580CBF}" type="parTrans" cxnId="{2A1EB392-5497-49EF-B1C1-710A3879CCA6}">
      <dgm:prSet/>
      <dgm:spPr/>
      <dgm:t>
        <a:bodyPr/>
        <a:lstStyle/>
        <a:p>
          <a:endParaRPr lang="es-ES" sz="1400">
            <a:solidFill>
              <a:schemeClr val="tx1"/>
            </a:solidFill>
          </a:endParaRPr>
        </a:p>
      </dgm:t>
    </dgm:pt>
    <dgm:pt modelId="{DED2A2F5-B7CA-430D-A830-3E6D1C8B8691}" type="sibTrans" cxnId="{2A1EB392-5497-49EF-B1C1-710A3879CCA6}">
      <dgm:prSet/>
      <dgm:spPr/>
      <dgm:t>
        <a:bodyPr/>
        <a:lstStyle/>
        <a:p>
          <a:endParaRPr lang="es-ES" sz="1400">
            <a:solidFill>
              <a:schemeClr val="tx1"/>
            </a:solidFill>
          </a:endParaRPr>
        </a:p>
      </dgm:t>
    </dgm:pt>
    <dgm:pt modelId="{EDE8205F-569A-4876-8DA6-8E463BBCFD18}">
      <dgm:prSet phldrT="[Texto]" custT="1"/>
      <dgm:spPr/>
      <dgm:t>
        <a:bodyPr/>
        <a:lstStyle/>
        <a:p>
          <a:r>
            <a:rPr lang="es-ES" sz="1400" dirty="0">
              <a:solidFill>
                <a:schemeClr val="tx1"/>
              </a:solidFill>
            </a:rPr>
            <a:t>Cada minuto una persona tiene necesidad de salir del lugar donde habitualmente vive</a:t>
          </a:r>
        </a:p>
      </dgm:t>
    </dgm:pt>
    <dgm:pt modelId="{E3089C44-7D28-4EA3-B76C-EE0A2DC81C98}" type="parTrans" cxnId="{E763A0F8-42A5-4464-85C4-14D0EB042CBC}">
      <dgm:prSet/>
      <dgm:spPr/>
      <dgm:t>
        <a:bodyPr/>
        <a:lstStyle/>
        <a:p>
          <a:endParaRPr lang="es-ES" sz="1400">
            <a:solidFill>
              <a:schemeClr val="tx1"/>
            </a:solidFill>
          </a:endParaRPr>
        </a:p>
      </dgm:t>
    </dgm:pt>
    <dgm:pt modelId="{64E9E664-2F7F-4E45-9110-87EE51BBADFB}" type="sibTrans" cxnId="{E763A0F8-42A5-4464-85C4-14D0EB042CBC}">
      <dgm:prSet/>
      <dgm:spPr/>
      <dgm:t>
        <a:bodyPr/>
        <a:lstStyle/>
        <a:p>
          <a:endParaRPr lang="es-ES" sz="1400">
            <a:solidFill>
              <a:schemeClr val="tx1"/>
            </a:solidFill>
          </a:endParaRPr>
        </a:p>
      </dgm:t>
    </dgm:pt>
    <dgm:pt modelId="{36AB0F1E-F04A-4BB1-91B9-D36AB9C9EDD6}">
      <dgm:prSet phldrT="[Texto]" custT="1"/>
      <dgm:spPr/>
      <dgm:t>
        <a:bodyPr/>
        <a:lstStyle/>
        <a:p>
          <a:r>
            <a:rPr lang="es-ES" sz="1400" dirty="0">
              <a:solidFill>
                <a:schemeClr val="tx1"/>
              </a:solidFill>
            </a:rPr>
            <a:t>Un mil millones de personas viven con menos de 1$ al día</a:t>
          </a:r>
        </a:p>
      </dgm:t>
    </dgm:pt>
    <dgm:pt modelId="{6B16175D-BDB5-4786-95C1-C65140061071}" type="parTrans" cxnId="{4DC9CDC2-3693-43CE-A5CA-2DECB99C8F74}">
      <dgm:prSet/>
      <dgm:spPr/>
      <dgm:t>
        <a:bodyPr/>
        <a:lstStyle/>
        <a:p>
          <a:endParaRPr lang="es-ES" sz="1400">
            <a:solidFill>
              <a:schemeClr val="tx1"/>
            </a:solidFill>
          </a:endParaRPr>
        </a:p>
      </dgm:t>
    </dgm:pt>
    <dgm:pt modelId="{2FAC7B09-20E4-4943-B52A-B3AC11907A4C}" type="sibTrans" cxnId="{4DC9CDC2-3693-43CE-A5CA-2DECB99C8F74}">
      <dgm:prSet/>
      <dgm:spPr/>
      <dgm:t>
        <a:bodyPr/>
        <a:lstStyle/>
        <a:p>
          <a:endParaRPr lang="es-ES" sz="1400">
            <a:solidFill>
              <a:schemeClr val="tx1"/>
            </a:solidFill>
          </a:endParaRPr>
        </a:p>
      </dgm:t>
    </dgm:pt>
    <dgm:pt modelId="{1B6DF3B4-F0AB-4697-A90A-4B5AC805FBE4}" type="asst">
      <dgm:prSet phldrT="[Texto]" custT="1"/>
      <dgm:spPr/>
      <dgm:t>
        <a:bodyPr/>
        <a:lstStyle/>
        <a:p>
          <a:r>
            <a:rPr lang="es-ES" sz="1400" dirty="0">
              <a:solidFill>
                <a:schemeClr val="tx1"/>
              </a:solidFill>
            </a:rPr>
            <a:t>42 millones de </a:t>
          </a:r>
          <a:r>
            <a:rPr lang="es-ES" sz="1400" b="1" dirty="0">
              <a:solidFill>
                <a:schemeClr val="tx1"/>
              </a:solidFill>
            </a:rPr>
            <a:t>Desplazados</a:t>
          </a:r>
        </a:p>
      </dgm:t>
    </dgm:pt>
    <dgm:pt modelId="{417DD051-6B75-420D-9C45-F2246DA1A987}" type="parTrans" cxnId="{DED07B7B-6FAD-40FE-A3CE-F6A6411A8828}">
      <dgm:prSet/>
      <dgm:spPr/>
      <dgm:t>
        <a:bodyPr/>
        <a:lstStyle/>
        <a:p>
          <a:endParaRPr lang="es-ES" sz="1400">
            <a:solidFill>
              <a:schemeClr val="tx1"/>
            </a:solidFill>
          </a:endParaRPr>
        </a:p>
      </dgm:t>
    </dgm:pt>
    <dgm:pt modelId="{DEA6F019-CFD5-4B46-A88A-35D49AD483AC}" type="sibTrans" cxnId="{DED07B7B-6FAD-40FE-A3CE-F6A6411A8828}">
      <dgm:prSet/>
      <dgm:spPr/>
      <dgm:t>
        <a:bodyPr/>
        <a:lstStyle/>
        <a:p>
          <a:endParaRPr lang="es-ES" sz="1400">
            <a:solidFill>
              <a:schemeClr val="tx1"/>
            </a:solidFill>
          </a:endParaRPr>
        </a:p>
      </dgm:t>
    </dgm:pt>
    <dgm:pt modelId="{20CB7804-3C45-464C-9139-7449E668D7DE}" type="pres">
      <dgm:prSet presAssocID="{6942814E-12A7-47F9-A91E-20E4BFC6296D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8FD9B6A-9453-4FBC-BAD0-E511009FFDBD}" type="pres">
      <dgm:prSet presAssocID="{5C2D1BCB-D490-415B-90E6-E76CF8AA19AF}" presName="hierRoot1" presStyleCnt="0">
        <dgm:presLayoutVars>
          <dgm:hierBranch val="init"/>
        </dgm:presLayoutVars>
      </dgm:prSet>
      <dgm:spPr/>
    </dgm:pt>
    <dgm:pt modelId="{57F90344-2D4C-4443-92B1-FFD4EAD7739D}" type="pres">
      <dgm:prSet presAssocID="{5C2D1BCB-D490-415B-90E6-E76CF8AA19AF}" presName="rootComposite1" presStyleCnt="0"/>
      <dgm:spPr/>
    </dgm:pt>
    <dgm:pt modelId="{89211F39-9570-4402-9359-43B7AD82A206}" type="pres">
      <dgm:prSet presAssocID="{5C2D1BCB-D490-415B-90E6-E76CF8AA19AF}" presName="rootText1" presStyleLbl="alignAcc1" presStyleIdx="0" presStyleCnt="0">
        <dgm:presLayoutVars>
          <dgm:chPref val="3"/>
        </dgm:presLayoutVars>
      </dgm:prSet>
      <dgm:spPr/>
    </dgm:pt>
    <dgm:pt modelId="{1FBFB7A1-309A-4154-9283-3100B9AA8FC3}" type="pres">
      <dgm:prSet presAssocID="{5C2D1BCB-D490-415B-90E6-E76CF8AA19AF}" presName="topArc1" presStyleLbl="parChTrans1D1" presStyleIdx="0" presStyleCnt="12"/>
      <dgm:spPr/>
    </dgm:pt>
    <dgm:pt modelId="{F20AF1CB-CB22-462B-9957-7DF1DC89166D}" type="pres">
      <dgm:prSet presAssocID="{5C2D1BCB-D490-415B-90E6-E76CF8AA19AF}" presName="bottomArc1" presStyleLbl="parChTrans1D1" presStyleIdx="1" presStyleCnt="12"/>
      <dgm:spPr/>
    </dgm:pt>
    <dgm:pt modelId="{5AC02473-ECCA-4B1E-8AC4-C6CD75841D02}" type="pres">
      <dgm:prSet presAssocID="{5C2D1BCB-D490-415B-90E6-E76CF8AA19AF}" presName="topConnNode1" presStyleLbl="node1" presStyleIdx="0" presStyleCnt="0"/>
      <dgm:spPr/>
    </dgm:pt>
    <dgm:pt modelId="{2B2FE16B-DEFF-477A-9233-872C2DC44937}" type="pres">
      <dgm:prSet presAssocID="{5C2D1BCB-D490-415B-90E6-E76CF8AA19AF}" presName="hierChild2" presStyleCnt="0"/>
      <dgm:spPr/>
    </dgm:pt>
    <dgm:pt modelId="{30A74E2C-F1A2-4482-A2F7-161B8756951D}" type="pres">
      <dgm:prSet presAssocID="{CDB1FFCD-FCC7-4676-B982-02EB16580CBF}" presName="Name28" presStyleLbl="parChTrans1D2" presStyleIdx="0" presStyleCnt="4"/>
      <dgm:spPr/>
    </dgm:pt>
    <dgm:pt modelId="{ACB8AC4B-B1FA-4C9D-82BA-BF213FC10EF5}" type="pres">
      <dgm:prSet presAssocID="{10F512B7-8644-44AF-9ABD-851D17C73543}" presName="hierRoot2" presStyleCnt="0">
        <dgm:presLayoutVars>
          <dgm:hierBranch val="init"/>
        </dgm:presLayoutVars>
      </dgm:prSet>
      <dgm:spPr/>
    </dgm:pt>
    <dgm:pt modelId="{3210EE14-3558-424E-83BF-1F31CD5FBEC1}" type="pres">
      <dgm:prSet presAssocID="{10F512B7-8644-44AF-9ABD-851D17C73543}" presName="rootComposite2" presStyleCnt="0"/>
      <dgm:spPr/>
    </dgm:pt>
    <dgm:pt modelId="{4B7C2553-20AB-41CA-8801-4FB48683D111}" type="pres">
      <dgm:prSet presAssocID="{10F512B7-8644-44AF-9ABD-851D17C73543}" presName="rootText2" presStyleLbl="alignAcc1" presStyleIdx="0" presStyleCnt="0">
        <dgm:presLayoutVars>
          <dgm:chPref val="3"/>
        </dgm:presLayoutVars>
      </dgm:prSet>
      <dgm:spPr/>
    </dgm:pt>
    <dgm:pt modelId="{C41C1FA3-3375-4EE9-9898-CB4E222C5F14}" type="pres">
      <dgm:prSet presAssocID="{10F512B7-8644-44AF-9ABD-851D17C73543}" presName="topArc2" presStyleLbl="parChTrans1D1" presStyleIdx="2" presStyleCnt="12"/>
      <dgm:spPr/>
    </dgm:pt>
    <dgm:pt modelId="{0F65CE2C-81D5-4535-9609-0D93E9317080}" type="pres">
      <dgm:prSet presAssocID="{10F512B7-8644-44AF-9ABD-851D17C73543}" presName="bottomArc2" presStyleLbl="parChTrans1D1" presStyleIdx="3" presStyleCnt="12"/>
      <dgm:spPr/>
    </dgm:pt>
    <dgm:pt modelId="{DB583C2C-F44F-4609-B617-7723D5BF196D}" type="pres">
      <dgm:prSet presAssocID="{10F512B7-8644-44AF-9ABD-851D17C73543}" presName="topConnNode2" presStyleLbl="node2" presStyleIdx="0" presStyleCnt="0"/>
      <dgm:spPr/>
    </dgm:pt>
    <dgm:pt modelId="{207FD9A3-D800-4EEF-B616-0EBC2A11AE1A}" type="pres">
      <dgm:prSet presAssocID="{10F512B7-8644-44AF-9ABD-851D17C73543}" presName="hierChild4" presStyleCnt="0"/>
      <dgm:spPr/>
    </dgm:pt>
    <dgm:pt modelId="{369642EF-EDD5-4445-B91D-D6D834C8EB91}" type="pres">
      <dgm:prSet presAssocID="{10F512B7-8644-44AF-9ABD-851D17C73543}" presName="hierChild5" presStyleCnt="0"/>
      <dgm:spPr/>
    </dgm:pt>
    <dgm:pt modelId="{253175DF-9746-4662-90B9-4412F2D55732}" type="pres">
      <dgm:prSet presAssocID="{E3089C44-7D28-4EA3-B76C-EE0A2DC81C98}" presName="Name28" presStyleLbl="parChTrans1D2" presStyleIdx="1" presStyleCnt="4"/>
      <dgm:spPr/>
    </dgm:pt>
    <dgm:pt modelId="{18AECE2C-DB17-4E05-941D-233E257A26A8}" type="pres">
      <dgm:prSet presAssocID="{EDE8205F-569A-4876-8DA6-8E463BBCFD18}" presName="hierRoot2" presStyleCnt="0">
        <dgm:presLayoutVars>
          <dgm:hierBranch val="init"/>
        </dgm:presLayoutVars>
      </dgm:prSet>
      <dgm:spPr/>
    </dgm:pt>
    <dgm:pt modelId="{F791BC18-80F0-40F7-B065-732BBF20D379}" type="pres">
      <dgm:prSet presAssocID="{EDE8205F-569A-4876-8DA6-8E463BBCFD18}" presName="rootComposite2" presStyleCnt="0"/>
      <dgm:spPr/>
    </dgm:pt>
    <dgm:pt modelId="{63CD6521-8908-44FD-B9D9-71DB3A535238}" type="pres">
      <dgm:prSet presAssocID="{EDE8205F-569A-4876-8DA6-8E463BBCFD18}" presName="rootText2" presStyleLbl="alignAcc1" presStyleIdx="0" presStyleCnt="0">
        <dgm:presLayoutVars>
          <dgm:chPref val="3"/>
        </dgm:presLayoutVars>
      </dgm:prSet>
      <dgm:spPr/>
    </dgm:pt>
    <dgm:pt modelId="{5842AA24-1F19-44D5-81A3-B2E09CA3AB8C}" type="pres">
      <dgm:prSet presAssocID="{EDE8205F-569A-4876-8DA6-8E463BBCFD18}" presName="topArc2" presStyleLbl="parChTrans1D1" presStyleIdx="4" presStyleCnt="12"/>
      <dgm:spPr/>
    </dgm:pt>
    <dgm:pt modelId="{E8243930-1F9A-4342-A02F-06D3E51D0067}" type="pres">
      <dgm:prSet presAssocID="{EDE8205F-569A-4876-8DA6-8E463BBCFD18}" presName="bottomArc2" presStyleLbl="parChTrans1D1" presStyleIdx="5" presStyleCnt="12"/>
      <dgm:spPr/>
    </dgm:pt>
    <dgm:pt modelId="{6D7D0EA0-7F2C-49E2-AC65-D9F284F9B078}" type="pres">
      <dgm:prSet presAssocID="{EDE8205F-569A-4876-8DA6-8E463BBCFD18}" presName="topConnNode2" presStyleLbl="node2" presStyleIdx="0" presStyleCnt="0"/>
      <dgm:spPr/>
    </dgm:pt>
    <dgm:pt modelId="{5AA9A981-7B0D-4C08-8F18-939DB2E1927E}" type="pres">
      <dgm:prSet presAssocID="{EDE8205F-569A-4876-8DA6-8E463BBCFD18}" presName="hierChild4" presStyleCnt="0"/>
      <dgm:spPr/>
    </dgm:pt>
    <dgm:pt modelId="{E6EB7F8D-8139-4DC4-9197-3AEB1334F820}" type="pres">
      <dgm:prSet presAssocID="{EDE8205F-569A-4876-8DA6-8E463BBCFD18}" presName="hierChild5" presStyleCnt="0"/>
      <dgm:spPr/>
    </dgm:pt>
    <dgm:pt modelId="{DCF3F555-E4BF-47E7-86C2-CDEDDC057FA2}" type="pres">
      <dgm:prSet presAssocID="{6B16175D-BDB5-4786-95C1-C65140061071}" presName="Name28" presStyleLbl="parChTrans1D2" presStyleIdx="2" presStyleCnt="4"/>
      <dgm:spPr/>
    </dgm:pt>
    <dgm:pt modelId="{486E261B-ED54-4F29-8517-E43BC2E3367F}" type="pres">
      <dgm:prSet presAssocID="{36AB0F1E-F04A-4BB1-91B9-D36AB9C9EDD6}" presName="hierRoot2" presStyleCnt="0">
        <dgm:presLayoutVars>
          <dgm:hierBranch val="init"/>
        </dgm:presLayoutVars>
      </dgm:prSet>
      <dgm:spPr/>
    </dgm:pt>
    <dgm:pt modelId="{9F8B150F-09A7-4689-8806-8C918323ED9A}" type="pres">
      <dgm:prSet presAssocID="{36AB0F1E-F04A-4BB1-91B9-D36AB9C9EDD6}" presName="rootComposite2" presStyleCnt="0"/>
      <dgm:spPr/>
    </dgm:pt>
    <dgm:pt modelId="{F28B9C02-6CB3-4278-B798-C8E5932B0CE1}" type="pres">
      <dgm:prSet presAssocID="{36AB0F1E-F04A-4BB1-91B9-D36AB9C9EDD6}" presName="rootText2" presStyleLbl="alignAcc1" presStyleIdx="0" presStyleCnt="0">
        <dgm:presLayoutVars>
          <dgm:chPref val="3"/>
        </dgm:presLayoutVars>
      </dgm:prSet>
      <dgm:spPr/>
    </dgm:pt>
    <dgm:pt modelId="{6F149216-4E33-4395-9660-F4D5D041982B}" type="pres">
      <dgm:prSet presAssocID="{36AB0F1E-F04A-4BB1-91B9-D36AB9C9EDD6}" presName="topArc2" presStyleLbl="parChTrans1D1" presStyleIdx="6" presStyleCnt="12"/>
      <dgm:spPr/>
    </dgm:pt>
    <dgm:pt modelId="{220959C8-B852-4974-AA78-9E5C7C9A8EA7}" type="pres">
      <dgm:prSet presAssocID="{36AB0F1E-F04A-4BB1-91B9-D36AB9C9EDD6}" presName="bottomArc2" presStyleLbl="parChTrans1D1" presStyleIdx="7" presStyleCnt="12"/>
      <dgm:spPr/>
    </dgm:pt>
    <dgm:pt modelId="{FFE17F13-74AD-4D15-BAE4-786A2A54BEA4}" type="pres">
      <dgm:prSet presAssocID="{36AB0F1E-F04A-4BB1-91B9-D36AB9C9EDD6}" presName="topConnNode2" presStyleLbl="node2" presStyleIdx="0" presStyleCnt="0"/>
      <dgm:spPr/>
    </dgm:pt>
    <dgm:pt modelId="{CEED44BE-C001-4315-903D-E834D1AD133D}" type="pres">
      <dgm:prSet presAssocID="{36AB0F1E-F04A-4BB1-91B9-D36AB9C9EDD6}" presName="hierChild4" presStyleCnt="0"/>
      <dgm:spPr/>
    </dgm:pt>
    <dgm:pt modelId="{02B72521-E328-49F4-B599-0BB53C3D9779}" type="pres">
      <dgm:prSet presAssocID="{36AB0F1E-F04A-4BB1-91B9-D36AB9C9EDD6}" presName="hierChild5" presStyleCnt="0"/>
      <dgm:spPr/>
    </dgm:pt>
    <dgm:pt modelId="{817EADB1-1737-4F53-BF3C-57D49E969788}" type="pres">
      <dgm:prSet presAssocID="{5C2D1BCB-D490-415B-90E6-E76CF8AA19AF}" presName="hierChild3" presStyleCnt="0"/>
      <dgm:spPr/>
    </dgm:pt>
    <dgm:pt modelId="{73247F3D-74D3-4C4C-83CB-240E4E3BB0DB}" type="pres">
      <dgm:prSet presAssocID="{3070F7F8-4B0C-45B9-95C1-0332ABEF6BA7}" presName="Name101" presStyleLbl="parChTrans1D2" presStyleIdx="3" presStyleCnt="4"/>
      <dgm:spPr/>
    </dgm:pt>
    <dgm:pt modelId="{013A7815-B83B-4F2F-8A47-5D13774C7BD9}" type="pres">
      <dgm:prSet presAssocID="{5057FF7F-AF17-4DFC-97E4-4DBB4BF708BF}" presName="hierRoot3" presStyleCnt="0">
        <dgm:presLayoutVars>
          <dgm:hierBranch val="init"/>
        </dgm:presLayoutVars>
      </dgm:prSet>
      <dgm:spPr/>
    </dgm:pt>
    <dgm:pt modelId="{47B7C143-C09A-4629-BC4C-5B48B83EFDE2}" type="pres">
      <dgm:prSet presAssocID="{5057FF7F-AF17-4DFC-97E4-4DBB4BF708BF}" presName="rootComposite3" presStyleCnt="0"/>
      <dgm:spPr/>
    </dgm:pt>
    <dgm:pt modelId="{EFB26794-2F41-4F23-B6D6-E026D6380AB0}" type="pres">
      <dgm:prSet presAssocID="{5057FF7F-AF17-4DFC-97E4-4DBB4BF708BF}" presName="rootText3" presStyleLbl="alignAcc1" presStyleIdx="0" presStyleCnt="0">
        <dgm:presLayoutVars>
          <dgm:chPref val="3"/>
        </dgm:presLayoutVars>
      </dgm:prSet>
      <dgm:spPr/>
    </dgm:pt>
    <dgm:pt modelId="{8B824036-CED6-421F-A0CA-AFD629E0C4D7}" type="pres">
      <dgm:prSet presAssocID="{5057FF7F-AF17-4DFC-97E4-4DBB4BF708BF}" presName="topArc3" presStyleLbl="parChTrans1D1" presStyleIdx="8" presStyleCnt="12"/>
      <dgm:spPr/>
    </dgm:pt>
    <dgm:pt modelId="{B4D82A11-779D-43C7-93E8-28C213C72120}" type="pres">
      <dgm:prSet presAssocID="{5057FF7F-AF17-4DFC-97E4-4DBB4BF708BF}" presName="bottomArc3" presStyleLbl="parChTrans1D1" presStyleIdx="9" presStyleCnt="12"/>
      <dgm:spPr/>
    </dgm:pt>
    <dgm:pt modelId="{FF09D31C-48A3-4B4F-A441-BCE5EA40FDC1}" type="pres">
      <dgm:prSet presAssocID="{5057FF7F-AF17-4DFC-97E4-4DBB4BF708BF}" presName="topConnNode3" presStyleLbl="asst1" presStyleIdx="0" presStyleCnt="0"/>
      <dgm:spPr/>
    </dgm:pt>
    <dgm:pt modelId="{41D201B0-F5B1-45AE-A432-1E2B31E40627}" type="pres">
      <dgm:prSet presAssocID="{5057FF7F-AF17-4DFC-97E4-4DBB4BF708BF}" presName="hierChild6" presStyleCnt="0"/>
      <dgm:spPr/>
    </dgm:pt>
    <dgm:pt modelId="{7FA4F45A-0D7D-453D-B72E-C2472B68015D}" type="pres">
      <dgm:prSet presAssocID="{5057FF7F-AF17-4DFC-97E4-4DBB4BF708BF}" presName="hierChild7" presStyleCnt="0"/>
      <dgm:spPr/>
    </dgm:pt>
    <dgm:pt modelId="{C0B89117-AA22-4254-9F19-FF6E58E1C483}" type="pres">
      <dgm:prSet presAssocID="{1B6DF3B4-F0AB-4697-A90A-4B5AC805FBE4}" presName="hierRoot1" presStyleCnt="0">
        <dgm:presLayoutVars>
          <dgm:hierBranch val="init"/>
        </dgm:presLayoutVars>
      </dgm:prSet>
      <dgm:spPr/>
    </dgm:pt>
    <dgm:pt modelId="{1BE49FF2-1FA5-4916-ABDC-3D1FF89C9CF9}" type="pres">
      <dgm:prSet presAssocID="{1B6DF3B4-F0AB-4697-A90A-4B5AC805FBE4}" presName="rootComposite1" presStyleCnt="0"/>
      <dgm:spPr/>
    </dgm:pt>
    <dgm:pt modelId="{146E9C89-C3B2-49F7-AB20-6F9EA47CD762}" type="pres">
      <dgm:prSet presAssocID="{1B6DF3B4-F0AB-4697-A90A-4B5AC805FBE4}" presName="rootText1" presStyleLbl="alignAcc1" presStyleIdx="0" presStyleCnt="0" custLinFactY="100000" custLinFactNeighborX="-71573" custLinFactNeighborY="125597">
        <dgm:presLayoutVars>
          <dgm:chPref val="3"/>
        </dgm:presLayoutVars>
      </dgm:prSet>
      <dgm:spPr/>
    </dgm:pt>
    <dgm:pt modelId="{7083FB24-0B96-4E8A-90DD-22C5397808C3}" type="pres">
      <dgm:prSet presAssocID="{1B6DF3B4-F0AB-4697-A90A-4B5AC805FBE4}" presName="topArc1" presStyleLbl="parChTrans1D1" presStyleIdx="10" presStyleCnt="12"/>
      <dgm:spPr/>
    </dgm:pt>
    <dgm:pt modelId="{2F147552-F05E-4D02-A88B-7DE0DEA4AAFD}" type="pres">
      <dgm:prSet presAssocID="{1B6DF3B4-F0AB-4697-A90A-4B5AC805FBE4}" presName="bottomArc1" presStyleLbl="parChTrans1D1" presStyleIdx="11" presStyleCnt="12"/>
      <dgm:spPr/>
    </dgm:pt>
    <dgm:pt modelId="{98BFF90F-3672-4125-B960-7890CE825A94}" type="pres">
      <dgm:prSet presAssocID="{1B6DF3B4-F0AB-4697-A90A-4B5AC805FBE4}" presName="topConnNode1" presStyleLbl="asst0" presStyleIdx="0" presStyleCnt="0"/>
      <dgm:spPr/>
    </dgm:pt>
    <dgm:pt modelId="{1D6F1AD5-C420-4B28-8912-1E15027F3921}" type="pres">
      <dgm:prSet presAssocID="{1B6DF3B4-F0AB-4697-A90A-4B5AC805FBE4}" presName="hierChild2" presStyleCnt="0"/>
      <dgm:spPr/>
    </dgm:pt>
    <dgm:pt modelId="{D19A75A8-27F8-423D-99EB-00B5CF666071}" type="pres">
      <dgm:prSet presAssocID="{1B6DF3B4-F0AB-4697-A90A-4B5AC805FBE4}" presName="hierChild3" presStyleCnt="0"/>
      <dgm:spPr/>
    </dgm:pt>
  </dgm:ptLst>
  <dgm:cxnLst>
    <dgm:cxn modelId="{4BF2970F-07A0-41C8-AAF7-4B97E771514D}" type="presOf" srcId="{5C2D1BCB-D490-415B-90E6-E76CF8AA19AF}" destId="{89211F39-9570-4402-9359-43B7AD82A206}" srcOrd="0" destOrd="0" presId="urn:microsoft.com/office/officeart/2008/layout/HalfCircleOrganizationChart"/>
    <dgm:cxn modelId="{BEF4AF18-F88A-4F57-92AC-F8135A8A6E01}" type="presOf" srcId="{36AB0F1E-F04A-4BB1-91B9-D36AB9C9EDD6}" destId="{FFE17F13-74AD-4D15-BAE4-786A2A54BEA4}" srcOrd="1" destOrd="0" presId="urn:microsoft.com/office/officeart/2008/layout/HalfCircleOrganizationChart"/>
    <dgm:cxn modelId="{D649D545-7CFB-44FA-85A4-BF68A7FDEEEA}" type="presOf" srcId="{10F512B7-8644-44AF-9ABD-851D17C73543}" destId="{4B7C2553-20AB-41CA-8801-4FB48683D111}" srcOrd="0" destOrd="0" presId="urn:microsoft.com/office/officeart/2008/layout/HalfCircleOrganizationChart"/>
    <dgm:cxn modelId="{98F85149-00AD-4367-A5F6-7CCC1363AC9C}" type="presOf" srcId="{CDB1FFCD-FCC7-4676-B982-02EB16580CBF}" destId="{30A74E2C-F1A2-4482-A2F7-161B8756951D}" srcOrd="0" destOrd="0" presId="urn:microsoft.com/office/officeart/2008/layout/HalfCircleOrganizationChart"/>
    <dgm:cxn modelId="{BB3BEA73-3259-4613-9870-2046498660C5}" type="presOf" srcId="{36AB0F1E-F04A-4BB1-91B9-D36AB9C9EDD6}" destId="{F28B9C02-6CB3-4278-B798-C8E5932B0CE1}" srcOrd="0" destOrd="0" presId="urn:microsoft.com/office/officeart/2008/layout/HalfCircleOrganizationChart"/>
    <dgm:cxn modelId="{B921FF74-D87C-4D9A-8747-2EEF672CA9AA}" type="presOf" srcId="{1B6DF3B4-F0AB-4697-A90A-4B5AC805FBE4}" destId="{146E9C89-C3B2-49F7-AB20-6F9EA47CD762}" srcOrd="0" destOrd="0" presId="urn:microsoft.com/office/officeart/2008/layout/HalfCircleOrganizationChart"/>
    <dgm:cxn modelId="{AB17FD56-066A-4484-BE11-F40D8A002C62}" type="presOf" srcId="{E3089C44-7D28-4EA3-B76C-EE0A2DC81C98}" destId="{253175DF-9746-4662-90B9-4412F2D55732}" srcOrd="0" destOrd="0" presId="urn:microsoft.com/office/officeart/2008/layout/HalfCircleOrganizationChart"/>
    <dgm:cxn modelId="{E81A5057-0402-4593-865F-82D34C69088F}" srcId="{5C2D1BCB-D490-415B-90E6-E76CF8AA19AF}" destId="{5057FF7F-AF17-4DFC-97E4-4DBB4BF708BF}" srcOrd="0" destOrd="0" parTransId="{3070F7F8-4B0C-45B9-95C1-0332ABEF6BA7}" sibTransId="{65F934DC-433F-405F-8D58-23CB5655F72B}"/>
    <dgm:cxn modelId="{DED07B7B-6FAD-40FE-A3CE-F6A6411A8828}" srcId="{6942814E-12A7-47F9-A91E-20E4BFC6296D}" destId="{1B6DF3B4-F0AB-4697-A90A-4B5AC805FBE4}" srcOrd="1" destOrd="0" parTransId="{417DD051-6B75-420D-9C45-F2246DA1A987}" sibTransId="{DEA6F019-CFD5-4B46-A88A-35D49AD483AC}"/>
    <dgm:cxn modelId="{7BD3817C-07F8-437C-8BEA-6FAB717B68E3}" type="presOf" srcId="{3070F7F8-4B0C-45B9-95C1-0332ABEF6BA7}" destId="{73247F3D-74D3-4C4C-83CB-240E4E3BB0DB}" srcOrd="0" destOrd="0" presId="urn:microsoft.com/office/officeart/2008/layout/HalfCircleOrganizationChart"/>
    <dgm:cxn modelId="{A6241788-3F9D-4868-8898-14B316B61836}" type="presOf" srcId="{5057FF7F-AF17-4DFC-97E4-4DBB4BF708BF}" destId="{EFB26794-2F41-4F23-B6D6-E026D6380AB0}" srcOrd="0" destOrd="0" presId="urn:microsoft.com/office/officeart/2008/layout/HalfCircleOrganizationChart"/>
    <dgm:cxn modelId="{2A1EB392-5497-49EF-B1C1-710A3879CCA6}" srcId="{5C2D1BCB-D490-415B-90E6-E76CF8AA19AF}" destId="{10F512B7-8644-44AF-9ABD-851D17C73543}" srcOrd="1" destOrd="0" parTransId="{CDB1FFCD-FCC7-4676-B982-02EB16580CBF}" sibTransId="{DED2A2F5-B7CA-430D-A830-3E6D1C8B8691}"/>
    <dgm:cxn modelId="{C6DD9794-AC76-4383-AA24-1ADF710F4F63}" type="presOf" srcId="{10F512B7-8644-44AF-9ABD-851D17C73543}" destId="{DB583C2C-F44F-4609-B617-7723D5BF196D}" srcOrd="1" destOrd="0" presId="urn:microsoft.com/office/officeart/2008/layout/HalfCircleOrganizationChart"/>
    <dgm:cxn modelId="{5D986F9D-3B30-4285-93D1-BDB1FE50A3FC}" type="presOf" srcId="{EDE8205F-569A-4876-8DA6-8E463BBCFD18}" destId="{6D7D0EA0-7F2C-49E2-AC65-D9F284F9B078}" srcOrd="1" destOrd="0" presId="urn:microsoft.com/office/officeart/2008/layout/HalfCircleOrganizationChart"/>
    <dgm:cxn modelId="{369DDEB6-3C50-4B2E-9519-6A2872DC71F1}" type="presOf" srcId="{6B16175D-BDB5-4786-95C1-C65140061071}" destId="{DCF3F555-E4BF-47E7-86C2-CDEDDC057FA2}" srcOrd="0" destOrd="0" presId="urn:microsoft.com/office/officeart/2008/layout/HalfCircleOrganizationChart"/>
    <dgm:cxn modelId="{4DC9CDC2-3693-43CE-A5CA-2DECB99C8F74}" srcId="{5C2D1BCB-D490-415B-90E6-E76CF8AA19AF}" destId="{36AB0F1E-F04A-4BB1-91B9-D36AB9C9EDD6}" srcOrd="3" destOrd="0" parTransId="{6B16175D-BDB5-4786-95C1-C65140061071}" sibTransId="{2FAC7B09-20E4-4943-B52A-B3AC11907A4C}"/>
    <dgm:cxn modelId="{71B6F6C4-00CD-484B-BB10-DD18155548E9}" type="presOf" srcId="{1B6DF3B4-F0AB-4697-A90A-4B5AC805FBE4}" destId="{98BFF90F-3672-4125-B960-7890CE825A94}" srcOrd="1" destOrd="0" presId="urn:microsoft.com/office/officeart/2008/layout/HalfCircleOrganizationChart"/>
    <dgm:cxn modelId="{ECC935CD-1825-4A4B-B800-1E01F15A1DDF}" type="presOf" srcId="{5C2D1BCB-D490-415B-90E6-E76CF8AA19AF}" destId="{5AC02473-ECCA-4B1E-8AC4-C6CD75841D02}" srcOrd="1" destOrd="0" presId="urn:microsoft.com/office/officeart/2008/layout/HalfCircleOrganizationChart"/>
    <dgm:cxn modelId="{A41F9FD1-932B-4BAA-8D41-832251105C45}" srcId="{6942814E-12A7-47F9-A91E-20E4BFC6296D}" destId="{5C2D1BCB-D490-415B-90E6-E76CF8AA19AF}" srcOrd="0" destOrd="0" parTransId="{EAFE51CD-F4F8-406B-8DB1-3A96DB548431}" sibTransId="{02CBB1E8-D67B-4525-9FB1-1F72EB96E50D}"/>
    <dgm:cxn modelId="{6ED4A6DB-6CD4-47CF-8791-AF146B72C16B}" type="presOf" srcId="{6942814E-12A7-47F9-A91E-20E4BFC6296D}" destId="{20CB7804-3C45-464C-9139-7449E668D7DE}" srcOrd="0" destOrd="0" presId="urn:microsoft.com/office/officeart/2008/layout/HalfCircleOrganizationChart"/>
    <dgm:cxn modelId="{9B88ADE8-7182-4866-BEA3-9ABA14A421BB}" type="presOf" srcId="{5057FF7F-AF17-4DFC-97E4-4DBB4BF708BF}" destId="{FF09D31C-48A3-4B4F-A441-BCE5EA40FDC1}" srcOrd="1" destOrd="0" presId="urn:microsoft.com/office/officeart/2008/layout/HalfCircleOrganizationChart"/>
    <dgm:cxn modelId="{8236D1E8-9543-468A-B0E9-4D72CDDD3165}" type="presOf" srcId="{EDE8205F-569A-4876-8DA6-8E463BBCFD18}" destId="{63CD6521-8908-44FD-B9D9-71DB3A535238}" srcOrd="0" destOrd="0" presId="urn:microsoft.com/office/officeart/2008/layout/HalfCircleOrganizationChart"/>
    <dgm:cxn modelId="{E763A0F8-42A5-4464-85C4-14D0EB042CBC}" srcId="{5C2D1BCB-D490-415B-90E6-E76CF8AA19AF}" destId="{EDE8205F-569A-4876-8DA6-8E463BBCFD18}" srcOrd="2" destOrd="0" parTransId="{E3089C44-7D28-4EA3-B76C-EE0A2DC81C98}" sibTransId="{64E9E664-2F7F-4E45-9110-87EE51BBADFB}"/>
    <dgm:cxn modelId="{FFEE8232-A27F-450D-8A8B-A8BEA58AB894}" type="presParOf" srcId="{20CB7804-3C45-464C-9139-7449E668D7DE}" destId="{E8FD9B6A-9453-4FBC-BAD0-E511009FFDBD}" srcOrd="0" destOrd="0" presId="urn:microsoft.com/office/officeart/2008/layout/HalfCircleOrganizationChart"/>
    <dgm:cxn modelId="{CA3444B0-4A3B-421E-B918-00F86E1A9891}" type="presParOf" srcId="{E8FD9B6A-9453-4FBC-BAD0-E511009FFDBD}" destId="{57F90344-2D4C-4443-92B1-FFD4EAD7739D}" srcOrd="0" destOrd="0" presId="urn:microsoft.com/office/officeart/2008/layout/HalfCircleOrganizationChart"/>
    <dgm:cxn modelId="{9E655039-4301-46D8-8734-53D80275FBB0}" type="presParOf" srcId="{57F90344-2D4C-4443-92B1-FFD4EAD7739D}" destId="{89211F39-9570-4402-9359-43B7AD82A206}" srcOrd="0" destOrd="0" presId="urn:microsoft.com/office/officeart/2008/layout/HalfCircleOrganizationChart"/>
    <dgm:cxn modelId="{E79CE38D-8D77-44DA-A520-C9991C483E14}" type="presParOf" srcId="{57F90344-2D4C-4443-92B1-FFD4EAD7739D}" destId="{1FBFB7A1-309A-4154-9283-3100B9AA8FC3}" srcOrd="1" destOrd="0" presId="urn:microsoft.com/office/officeart/2008/layout/HalfCircleOrganizationChart"/>
    <dgm:cxn modelId="{9DD870DB-4225-4A57-9869-174CCBD17638}" type="presParOf" srcId="{57F90344-2D4C-4443-92B1-FFD4EAD7739D}" destId="{F20AF1CB-CB22-462B-9957-7DF1DC89166D}" srcOrd="2" destOrd="0" presId="urn:microsoft.com/office/officeart/2008/layout/HalfCircleOrganizationChart"/>
    <dgm:cxn modelId="{812D3E94-1B0C-4F28-B0B9-F7454FBF61D4}" type="presParOf" srcId="{57F90344-2D4C-4443-92B1-FFD4EAD7739D}" destId="{5AC02473-ECCA-4B1E-8AC4-C6CD75841D02}" srcOrd="3" destOrd="0" presId="urn:microsoft.com/office/officeart/2008/layout/HalfCircleOrganizationChart"/>
    <dgm:cxn modelId="{910D4F77-1D89-4EB3-8220-1810DD2A4008}" type="presParOf" srcId="{E8FD9B6A-9453-4FBC-BAD0-E511009FFDBD}" destId="{2B2FE16B-DEFF-477A-9233-872C2DC44937}" srcOrd="1" destOrd="0" presId="urn:microsoft.com/office/officeart/2008/layout/HalfCircleOrganizationChart"/>
    <dgm:cxn modelId="{ABBCDC4D-75EF-4C4D-929B-2C56E04089DC}" type="presParOf" srcId="{2B2FE16B-DEFF-477A-9233-872C2DC44937}" destId="{30A74E2C-F1A2-4482-A2F7-161B8756951D}" srcOrd="0" destOrd="0" presId="urn:microsoft.com/office/officeart/2008/layout/HalfCircleOrganizationChart"/>
    <dgm:cxn modelId="{D6A0D00F-B38D-4E64-A153-A6493E414618}" type="presParOf" srcId="{2B2FE16B-DEFF-477A-9233-872C2DC44937}" destId="{ACB8AC4B-B1FA-4C9D-82BA-BF213FC10EF5}" srcOrd="1" destOrd="0" presId="urn:microsoft.com/office/officeart/2008/layout/HalfCircleOrganizationChart"/>
    <dgm:cxn modelId="{DCF095DA-01EA-4714-B359-BDE3D6D8F2BC}" type="presParOf" srcId="{ACB8AC4B-B1FA-4C9D-82BA-BF213FC10EF5}" destId="{3210EE14-3558-424E-83BF-1F31CD5FBEC1}" srcOrd="0" destOrd="0" presId="urn:microsoft.com/office/officeart/2008/layout/HalfCircleOrganizationChart"/>
    <dgm:cxn modelId="{2CF5FEBC-9EEC-43FC-8E27-B8EC51E129FE}" type="presParOf" srcId="{3210EE14-3558-424E-83BF-1F31CD5FBEC1}" destId="{4B7C2553-20AB-41CA-8801-4FB48683D111}" srcOrd="0" destOrd="0" presId="urn:microsoft.com/office/officeart/2008/layout/HalfCircleOrganizationChart"/>
    <dgm:cxn modelId="{4BD4A0B5-6732-40B6-BB7C-AF1663C05DD8}" type="presParOf" srcId="{3210EE14-3558-424E-83BF-1F31CD5FBEC1}" destId="{C41C1FA3-3375-4EE9-9898-CB4E222C5F14}" srcOrd="1" destOrd="0" presId="urn:microsoft.com/office/officeart/2008/layout/HalfCircleOrganizationChart"/>
    <dgm:cxn modelId="{72967C1F-3815-4D37-B742-869D428E38DC}" type="presParOf" srcId="{3210EE14-3558-424E-83BF-1F31CD5FBEC1}" destId="{0F65CE2C-81D5-4535-9609-0D93E9317080}" srcOrd="2" destOrd="0" presId="urn:microsoft.com/office/officeart/2008/layout/HalfCircleOrganizationChart"/>
    <dgm:cxn modelId="{29F728B0-53B1-40CF-9924-F32556BA1E92}" type="presParOf" srcId="{3210EE14-3558-424E-83BF-1F31CD5FBEC1}" destId="{DB583C2C-F44F-4609-B617-7723D5BF196D}" srcOrd="3" destOrd="0" presId="urn:microsoft.com/office/officeart/2008/layout/HalfCircleOrganizationChart"/>
    <dgm:cxn modelId="{9171906A-D657-4D00-95BC-46184C2D4003}" type="presParOf" srcId="{ACB8AC4B-B1FA-4C9D-82BA-BF213FC10EF5}" destId="{207FD9A3-D800-4EEF-B616-0EBC2A11AE1A}" srcOrd="1" destOrd="0" presId="urn:microsoft.com/office/officeart/2008/layout/HalfCircleOrganizationChart"/>
    <dgm:cxn modelId="{DE3400B1-6D74-46C0-9E01-D4D13C14F110}" type="presParOf" srcId="{ACB8AC4B-B1FA-4C9D-82BA-BF213FC10EF5}" destId="{369642EF-EDD5-4445-B91D-D6D834C8EB91}" srcOrd="2" destOrd="0" presId="urn:microsoft.com/office/officeart/2008/layout/HalfCircleOrganizationChart"/>
    <dgm:cxn modelId="{E9581B24-688E-4DBD-8FA9-725DB4D08C3B}" type="presParOf" srcId="{2B2FE16B-DEFF-477A-9233-872C2DC44937}" destId="{253175DF-9746-4662-90B9-4412F2D55732}" srcOrd="2" destOrd="0" presId="urn:microsoft.com/office/officeart/2008/layout/HalfCircleOrganizationChart"/>
    <dgm:cxn modelId="{81F64B5F-132F-4644-AF0B-6E7541147C37}" type="presParOf" srcId="{2B2FE16B-DEFF-477A-9233-872C2DC44937}" destId="{18AECE2C-DB17-4E05-941D-233E257A26A8}" srcOrd="3" destOrd="0" presId="urn:microsoft.com/office/officeart/2008/layout/HalfCircleOrganizationChart"/>
    <dgm:cxn modelId="{C823FC96-38E6-422C-A027-A14AD629E541}" type="presParOf" srcId="{18AECE2C-DB17-4E05-941D-233E257A26A8}" destId="{F791BC18-80F0-40F7-B065-732BBF20D379}" srcOrd="0" destOrd="0" presId="urn:microsoft.com/office/officeart/2008/layout/HalfCircleOrganizationChart"/>
    <dgm:cxn modelId="{F5DD249B-C7B9-4623-AE61-E6A71FA3A915}" type="presParOf" srcId="{F791BC18-80F0-40F7-B065-732BBF20D379}" destId="{63CD6521-8908-44FD-B9D9-71DB3A535238}" srcOrd="0" destOrd="0" presId="urn:microsoft.com/office/officeart/2008/layout/HalfCircleOrganizationChart"/>
    <dgm:cxn modelId="{1D7970C5-021D-4BE7-83FF-E6B2EF8B8446}" type="presParOf" srcId="{F791BC18-80F0-40F7-B065-732BBF20D379}" destId="{5842AA24-1F19-44D5-81A3-B2E09CA3AB8C}" srcOrd="1" destOrd="0" presId="urn:microsoft.com/office/officeart/2008/layout/HalfCircleOrganizationChart"/>
    <dgm:cxn modelId="{2EF92EB0-4ABF-4C16-8D64-C264BB56F78F}" type="presParOf" srcId="{F791BC18-80F0-40F7-B065-732BBF20D379}" destId="{E8243930-1F9A-4342-A02F-06D3E51D0067}" srcOrd="2" destOrd="0" presId="urn:microsoft.com/office/officeart/2008/layout/HalfCircleOrganizationChart"/>
    <dgm:cxn modelId="{55E7E1E6-06BF-4826-B2D3-BD42D8CE8662}" type="presParOf" srcId="{F791BC18-80F0-40F7-B065-732BBF20D379}" destId="{6D7D0EA0-7F2C-49E2-AC65-D9F284F9B078}" srcOrd="3" destOrd="0" presId="urn:microsoft.com/office/officeart/2008/layout/HalfCircleOrganizationChart"/>
    <dgm:cxn modelId="{4D20240E-850D-45D5-82C7-938DD8E71D3C}" type="presParOf" srcId="{18AECE2C-DB17-4E05-941D-233E257A26A8}" destId="{5AA9A981-7B0D-4C08-8F18-939DB2E1927E}" srcOrd="1" destOrd="0" presId="urn:microsoft.com/office/officeart/2008/layout/HalfCircleOrganizationChart"/>
    <dgm:cxn modelId="{F6611E77-9089-4A90-84A6-B5BA6C5BE2E6}" type="presParOf" srcId="{18AECE2C-DB17-4E05-941D-233E257A26A8}" destId="{E6EB7F8D-8139-4DC4-9197-3AEB1334F820}" srcOrd="2" destOrd="0" presId="urn:microsoft.com/office/officeart/2008/layout/HalfCircleOrganizationChart"/>
    <dgm:cxn modelId="{389CD15B-9B0B-43AD-BEB2-F0CB953D0313}" type="presParOf" srcId="{2B2FE16B-DEFF-477A-9233-872C2DC44937}" destId="{DCF3F555-E4BF-47E7-86C2-CDEDDC057FA2}" srcOrd="4" destOrd="0" presId="urn:microsoft.com/office/officeart/2008/layout/HalfCircleOrganizationChart"/>
    <dgm:cxn modelId="{3D57783A-2B04-4F27-B34E-5922CD2611F7}" type="presParOf" srcId="{2B2FE16B-DEFF-477A-9233-872C2DC44937}" destId="{486E261B-ED54-4F29-8517-E43BC2E3367F}" srcOrd="5" destOrd="0" presId="urn:microsoft.com/office/officeart/2008/layout/HalfCircleOrganizationChart"/>
    <dgm:cxn modelId="{14F9CFC7-6268-4F84-8AB1-E244D9E1F7C6}" type="presParOf" srcId="{486E261B-ED54-4F29-8517-E43BC2E3367F}" destId="{9F8B150F-09A7-4689-8806-8C918323ED9A}" srcOrd="0" destOrd="0" presId="urn:microsoft.com/office/officeart/2008/layout/HalfCircleOrganizationChart"/>
    <dgm:cxn modelId="{FEAE9EA2-B6E3-4E67-B8C4-8070EFBCE5FC}" type="presParOf" srcId="{9F8B150F-09A7-4689-8806-8C918323ED9A}" destId="{F28B9C02-6CB3-4278-B798-C8E5932B0CE1}" srcOrd="0" destOrd="0" presId="urn:microsoft.com/office/officeart/2008/layout/HalfCircleOrganizationChart"/>
    <dgm:cxn modelId="{5806AAAB-C548-490B-A0D2-A7A6C627F92C}" type="presParOf" srcId="{9F8B150F-09A7-4689-8806-8C918323ED9A}" destId="{6F149216-4E33-4395-9660-F4D5D041982B}" srcOrd="1" destOrd="0" presId="urn:microsoft.com/office/officeart/2008/layout/HalfCircleOrganizationChart"/>
    <dgm:cxn modelId="{A9DA6B09-6A21-49EB-A8FE-C4752787CBBE}" type="presParOf" srcId="{9F8B150F-09A7-4689-8806-8C918323ED9A}" destId="{220959C8-B852-4974-AA78-9E5C7C9A8EA7}" srcOrd="2" destOrd="0" presId="urn:microsoft.com/office/officeart/2008/layout/HalfCircleOrganizationChart"/>
    <dgm:cxn modelId="{CBE5689D-80BA-482E-AC0E-720CC6F95BC6}" type="presParOf" srcId="{9F8B150F-09A7-4689-8806-8C918323ED9A}" destId="{FFE17F13-74AD-4D15-BAE4-786A2A54BEA4}" srcOrd="3" destOrd="0" presId="urn:microsoft.com/office/officeart/2008/layout/HalfCircleOrganizationChart"/>
    <dgm:cxn modelId="{4471FF98-274C-4249-BA10-AF1DDBCE0266}" type="presParOf" srcId="{486E261B-ED54-4F29-8517-E43BC2E3367F}" destId="{CEED44BE-C001-4315-903D-E834D1AD133D}" srcOrd="1" destOrd="0" presId="urn:microsoft.com/office/officeart/2008/layout/HalfCircleOrganizationChart"/>
    <dgm:cxn modelId="{2EC92E01-13DC-4E92-9630-DCE3DBADA74C}" type="presParOf" srcId="{486E261B-ED54-4F29-8517-E43BC2E3367F}" destId="{02B72521-E328-49F4-B599-0BB53C3D9779}" srcOrd="2" destOrd="0" presId="urn:microsoft.com/office/officeart/2008/layout/HalfCircleOrganizationChart"/>
    <dgm:cxn modelId="{B1ECAAAD-EFD8-45D2-846C-A8D8FA264F42}" type="presParOf" srcId="{E8FD9B6A-9453-4FBC-BAD0-E511009FFDBD}" destId="{817EADB1-1737-4F53-BF3C-57D49E969788}" srcOrd="2" destOrd="0" presId="urn:microsoft.com/office/officeart/2008/layout/HalfCircleOrganizationChart"/>
    <dgm:cxn modelId="{EDB6D92F-4926-48BD-A1FB-AB002D0E4033}" type="presParOf" srcId="{817EADB1-1737-4F53-BF3C-57D49E969788}" destId="{73247F3D-74D3-4C4C-83CB-240E4E3BB0DB}" srcOrd="0" destOrd="0" presId="urn:microsoft.com/office/officeart/2008/layout/HalfCircleOrganizationChart"/>
    <dgm:cxn modelId="{411A40F0-8E94-44CB-8677-87AB78C615BA}" type="presParOf" srcId="{817EADB1-1737-4F53-BF3C-57D49E969788}" destId="{013A7815-B83B-4F2F-8A47-5D13774C7BD9}" srcOrd="1" destOrd="0" presId="urn:microsoft.com/office/officeart/2008/layout/HalfCircleOrganizationChart"/>
    <dgm:cxn modelId="{D5AD1473-074E-4070-AFCF-CFFF1221CCB2}" type="presParOf" srcId="{013A7815-B83B-4F2F-8A47-5D13774C7BD9}" destId="{47B7C143-C09A-4629-BC4C-5B48B83EFDE2}" srcOrd="0" destOrd="0" presId="urn:microsoft.com/office/officeart/2008/layout/HalfCircleOrganizationChart"/>
    <dgm:cxn modelId="{C1D84B03-ED3C-419F-AF1C-7BCCB3F0C321}" type="presParOf" srcId="{47B7C143-C09A-4629-BC4C-5B48B83EFDE2}" destId="{EFB26794-2F41-4F23-B6D6-E026D6380AB0}" srcOrd="0" destOrd="0" presId="urn:microsoft.com/office/officeart/2008/layout/HalfCircleOrganizationChart"/>
    <dgm:cxn modelId="{6E5E6528-A9B4-4A88-8229-D50B70BB4E34}" type="presParOf" srcId="{47B7C143-C09A-4629-BC4C-5B48B83EFDE2}" destId="{8B824036-CED6-421F-A0CA-AFD629E0C4D7}" srcOrd="1" destOrd="0" presId="urn:microsoft.com/office/officeart/2008/layout/HalfCircleOrganizationChart"/>
    <dgm:cxn modelId="{50661D45-4B87-4CF7-B8CE-AEEE88D2B524}" type="presParOf" srcId="{47B7C143-C09A-4629-BC4C-5B48B83EFDE2}" destId="{B4D82A11-779D-43C7-93E8-28C213C72120}" srcOrd="2" destOrd="0" presId="urn:microsoft.com/office/officeart/2008/layout/HalfCircleOrganizationChart"/>
    <dgm:cxn modelId="{3DC0B88B-6220-430E-AA94-29C7ECEFCC4A}" type="presParOf" srcId="{47B7C143-C09A-4629-BC4C-5B48B83EFDE2}" destId="{FF09D31C-48A3-4B4F-A441-BCE5EA40FDC1}" srcOrd="3" destOrd="0" presId="urn:microsoft.com/office/officeart/2008/layout/HalfCircleOrganizationChart"/>
    <dgm:cxn modelId="{8EFC700A-5068-49E6-B804-AEDCACCB2225}" type="presParOf" srcId="{013A7815-B83B-4F2F-8A47-5D13774C7BD9}" destId="{41D201B0-F5B1-45AE-A432-1E2B31E40627}" srcOrd="1" destOrd="0" presId="urn:microsoft.com/office/officeart/2008/layout/HalfCircleOrganizationChart"/>
    <dgm:cxn modelId="{AF81823E-1828-4705-91F6-25B0DB505B60}" type="presParOf" srcId="{013A7815-B83B-4F2F-8A47-5D13774C7BD9}" destId="{7FA4F45A-0D7D-453D-B72E-C2472B68015D}" srcOrd="2" destOrd="0" presId="urn:microsoft.com/office/officeart/2008/layout/HalfCircleOrganizationChart"/>
    <dgm:cxn modelId="{BD356436-8DE6-4967-85FD-67BB20C751CC}" type="presParOf" srcId="{20CB7804-3C45-464C-9139-7449E668D7DE}" destId="{C0B89117-AA22-4254-9F19-FF6E58E1C483}" srcOrd="1" destOrd="0" presId="urn:microsoft.com/office/officeart/2008/layout/HalfCircleOrganizationChart"/>
    <dgm:cxn modelId="{3D6115A1-FA80-4D02-BBE1-4E8CB8FDCF08}" type="presParOf" srcId="{C0B89117-AA22-4254-9F19-FF6E58E1C483}" destId="{1BE49FF2-1FA5-4916-ABDC-3D1FF89C9CF9}" srcOrd="0" destOrd="0" presId="urn:microsoft.com/office/officeart/2008/layout/HalfCircleOrganizationChart"/>
    <dgm:cxn modelId="{A4DAEDA1-330E-471A-8427-E302405B90EA}" type="presParOf" srcId="{1BE49FF2-1FA5-4916-ABDC-3D1FF89C9CF9}" destId="{146E9C89-C3B2-49F7-AB20-6F9EA47CD762}" srcOrd="0" destOrd="0" presId="urn:microsoft.com/office/officeart/2008/layout/HalfCircleOrganizationChart"/>
    <dgm:cxn modelId="{83C7FBB7-6C4F-4955-B346-2E4DB52A2EEF}" type="presParOf" srcId="{1BE49FF2-1FA5-4916-ABDC-3D1FF89C9CF9}" destId="{7083FB24-0B96-4E8A-90DD-22C5397808C3}" srcOrd="1" destOrd="0" presId="urn:microsoft.com/office/officeart/2008/layout/HalfCircleOrganizationChart"/>
    <dgm:cxn modelId="{CDD61339-6E8B-4C7E-A565-53B4B4A758D8}" type="presParOf" srcId="{1BE49FF2-1FA5-4916-ABDC-3D1FF89C9CF9}" destId="{2F147552-F05E-4D02-A88B-7DE0DEA4AAFD}" srcOrd="2" destOrd="0" presId="urn:microsoft.com/office/officeart/2008/layout/HalfCircleOrganizationChart"/>
    <dgm:cxn modelId="{71A71E76-ED78-47FF-AD98-165161407E10}" type="presParOf" srcId="{1BE49FF2-1FA5-4916-ABDC-3D1FF89C9CF9}" destId="{98BFF90F-3672-4125-B960-7890CE825A94}" srcOrd="3" destOrd="0" presId="urn:microsoft.com/office/officeart/2008/layout/HalfCircleOrganizationChart"/>
    <dgm:cxn modelId="{FA64BD92-B183-4D1D-8AA1-E10361651956}" type="presParOf" srcId="{C0B89117-AA22-4254-9F19-FF6E58E1C483}" destId="{1D6F1AD5-C420-4B28-8912-1E15027F3921}" srcOrd="1" destOrd="0" presId="urn:microsoft.com/office/officeart/2008/layout/HalfCircleOrganizationChart"/>
    <dgm:cxn modelId="{A7325E30-B5FA-4F5B-BEA2-88E9720D8CED}" type="presParOf" srcId="{C0B89117-AA22-4254-9F19-FF6E58E1C483}" destId="{D19A75A8-27F8-423D-99EB-00B5CF666071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89FECE-62DA-49CC-BC02-33FD34902CAF}">
      <dsp:nvSpPr>
        <dsp:cNvPr id="0" name=""/>
        <dsp:cNvSpPr/>
      </dsp:nvSpPr>
      <dsp:spPr>
        <a:xfrm rot="10800000">
          <a:off x="0" y="0"/>
          <a:ext cx="7558709" cy="1162050"/>
        </a:xfrm>
        <a:prstGeom prst="trapezoid">
          <a:avLst>
            <a:gd name="adj" fmla="val 108411"/>
          </a:avLst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 dirty="0"/>
            <a:t>7,442 millones de habitantes en el mundo</a:t>
          </a:r>
        </a:p>
      </dsp:txBody>
      <dsp:txXfrm rot="-10800000">
        <a:off x="1322774" y="0"/>
        <a:ext cx="4913160" cy="1162050"/>
      </dsp:txXfrm>
    </dsp:sp>
    <dsp:sp modelId="{0E333DAB-FAE5-42F4-8006-5719C3BFC7D2}">
      <dsp:nvSpPr>
        <dsp:cNvPr id="0" name=""/>
        <dsp:cNvSpPr/>
      </dsp:nvSpPr>
      <dsp:spPr>
        <a:xfrm rot="10800000">
          <a:off x="1259784" y="1162050"/>
          <a:ext cx="5039139" cy="1162050"/>
        </a:xfrm>
        <a:prstGeom prst="trapezoid">
          <a:avLst>
            <a:gd name="adj" fmla="val 108411"/>
          </a:avLst>
        </a:prstGeom>
        <a:solidFill>
          <a:schemeClr val="accent2">
            <a:shade val="50000"/>
            <a:hueOff val="382697"/>
            <a:satOff val="-10153"/>
            <a:lumOff val="33389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 dirty="0"/>
            <a:t>244 millones de migrantes en el mundo</a:t>
          </a:r>
        </a:p>
      </dsp:txBody>
      <dsp:txXfrm rot="-10800000">
        <a:off x="2141634" y="1162050"/>
        <a:ext cx="3275440" cy="1162050"/>
      </dsp:txXfrm>
    </dsp:sp>
    <dsp:sp modelId="{FED57EE9-596E-4A7F-856C-F8DAFD462CB6}">
      <dsp:nvSpPr>
        <dsp:cNvPr id="0" name=""/>
        <dsp:cNvSpPr/>
      </dsp:nvSpPr>
      <dsp:spPr>
        <a:xfrm rot="10800000">
          <a:off x="2519569" y="2324100"/>
          <a:ext cx="2519569" cy="1162050"/>
        </a:xfrm>
        <a:prstGeom prst="trapezoid">
          <a:avLst>
            <a:gd name="adj" fmla="val 108411"/>
          </a:avLst>
        </a:prstGeom>
        <a:solidFill>
          <a:schemeClr val="accent2">
            <a:shade val="50000"/>
            <a:hueOff val="382697"/>
            <a:satOff val="-10153"/>
            <a:lumOff val="33389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Representan al </a:t>
          </a:r>
          <a:r>
            <a:rPr lang="es-ES" sz="2000" b="1" kern="1200" dirty="0"/>
            <a:t>3.3%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de la población mundial </a:t>
          </a:r>
        </a:p>
      </dsp:txBody>
      <dsp:txXfrm rot="-10800000">
        <a:off x="2519569" y="2324100"/>
        <a:ext cx="2519569" cy="11620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247F3D-74D3-4C4C-83CB-240E4E3BB0DB}">
      <dsp:nvSpPr>
        <dsp:cNvPr id="0" name=""/>
        <dsp:cNvSpPr/>
      </dsp:nvSpPr>
      <dsp:spPr>
        <a:xfrm>
          <a:off x="3241525" y="1191012"/>
          <a:ext cx="987684" cy="713989"/>
        </a:xfrm>
        <a:custGeom>
          <a:avLst/>
          <a:gdLst/>
          <a:ahLst/>
          <a:cxnLst/>
          <a:rect l="0" t="0" r="0" b="0"/>
          <a:pathLst>
            <a:path>
              <a:moveTo>
                <a:pt x="987684" y="0"/>
              </a:moveTo>
              <a:lnTo>
                <a:pt x="987684" y="713989"/>
              </a:lnTo>
              <a:lnTo>
                <a:pt x="0" y="713989"/>
              </a:lnTo>
            </a:path>
          </a:pathLst>
        </a:custGeom>
        <a:noFill/>
        <a:ln w="15875" cap="rnd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F3F555-E4BF-47E7-86C2-CDEDDC057FA2}">
      <dsp:nvSpPr>
        <dsp:cNvPr id="0" name=""/>
        <dsp:cNvSpPr/>
      </dsp:nvSpPr>
      <dsp:spPr>
        <a:xfrm>
          <a:off x="4229210" y="1191012"/>
          <a:ext cx="2879755" cy="21895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9670"/>
              </a:lnTo>
              <a:lnTo>
                <a:pt x="2879755" y="1939670"/>
              </a:lnTo>
              <a:lnTo>
                <a:pt x="2879755" y="2189566"/>
              </a:lnTo>
            </a:path>
          </a:pathLst>
        </a:custGeom>
        <a:noFill/>
        <a:ln w="15875" cap="rnd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3175DF-9746-4662-90B9-4412F2D55732}">
      <dsp:nvSpPr>
        <dsp:cNvPr id="0" name=""/>
        <dsp:cNvSpPr/>
      </dsp:nvSpPr>
      <dsp:spPr>
        <a:xfrm>
          <a:off x="4183490" y="1191012"/>
          <a:ext cx="91440" cy="218956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89566"/>
              </a:lnTo>
            </a:path>
          </a:pathLst>
        </a:custGeom>
        <a:noFill/>
        <a:ln w="15875" cap="rnd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A74E2C-F1A2-4482-A2F7-161B8756951D}">
      <dsp:nvSpPr>
        <dsp:cNvPr id="0" name=""/>
        <dsp:cNvSpPr/>
      </dsp:nvSpPr>
      <dsp:spPr>
        <a:xfrm>
          <a:off x="1349454" y="1191012"/>
          <a:ext cx="2879755" cy="2189566"/>
        </a:xfrm>
        <a:custGeom>
          <a:avLst/>
          <a:gdLst/>
          <a:ahLst/>
          <a:cxnLst/>
          <a:rect l="0" t="0" r="0" b="0"/>
          <a:pathLst>
            <a:path>
              <a:moveTo>
                <a:pt x="2879755" y="0"/>
              </a:moveTo>
              <a:lnTo>
                <a:pt x="2879755" y="1939670"/>
              </a:lnTo>
              <a:lnTo>
                <a:pt x="0" y="1939670"/>
              </a:lnTo>
              <a:lnTo>
                <a:pt x="0" y="2189566"/>
              </a:lnTo>
            </a:path>
          </a:pathLst>
        </a:custGeom>
        <a:noFill/>
        <a:ln w="15875" cap="rnd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BFB7A1-309A-4154-9283-3100B9AA8FC3}">
      <dsp:nvSpPr>
        <dsp:cNvPr id="0" name=""/>
        <dsp:cNvSpPr/>
      </dsp:nvSpPr>
      <dsp:spPr>
        <a:xfrm>
          <a:off x="3634219" y="1031"/>
          <a:ext cx="1189981" cy="1189981"/>
        </a:xfrm>
        <a:prstGeom prst="arc">
          <a:avLst>
            <a:gd name="adj1" fmla="val 13200000"/>
            <a:gd name="adj2" fmla="val 19200000"/>
          </a:avLst>
        </a:prstGeom>
        <a:noFill/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0AF1CB-CB22-462B-9957-7DF1DC89166D}">
      <dsp:nvSpPr>
        <dsp:cNvPr id="0" name=""/>
        <dsp:cNvSpPr/>
      </dsp:nvSpPr>
      <dsp:spPr>
        <a:xfrm>
          <a:off x="3634219" y="1031"/>
          <a:ext cx="1189981" cy="1189981"/>
        </a:xfrm>
        <a:prstGeom prst="arc">
          <a:avLst>
            <a:gd name="adj1" fmla="val 2400000"/>
            <a:gd name="adj2" fmla="val 8400000"/>
          </a:avLst>
        </a:prstGeom>
        <a:noFill/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211F39-9570-4402-9359-43B7AD82A206}">
      <dsp:nvSpPr>
        <dsp:cNvPr id="0" name=""/>
        <dsp:cNvSpPr/>
      </dsp:nvSpPr>
      <dsp:spPr>
        <a:xfrm>
          <a:off x="3039228" y="215227"/>
          <a:ext cx="2379963" cy="761588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chemeClr val="tx1"/>
              </a:solidFill>
            </a:rPr>
            <a:t>244 millones de </a:t>
          </a:r>
          <a:r>
            <a:rPr lang="es-ES" sz="1400" b="1" kern="1200" dirty="0">
              <a:solidFill>
                <a:schemeClr val="tx1"/>
              </a:solidFill>
            </a:rPr>
            <a:t>Migrantes</a:t>
          </a:r>
        </a:p>
      </dsp:txBody>
      <dsp:txXfrm>
        <a:off x="3039228" y="215227"/>
        <a:ext cx="2379963" cy="761588"/>
      </dsp:txXfrm>
    </dsp:sp>
    <dsp:sp modelId="{C41C1FA3-3375-4EE9-9898-CB4E222C5F14}">
      <dsp:nvSpPr>
        <dsp:cNvPr id="0" name=""/>
        <dsp:cNvSpPr/>
      </dsp:nvSpPr>
      <dsp:spPr>
        <a:xfrm>
          <a:off x="754463" y="3380579"/>
          <a:ext cx="1189981" cy="1189981"/>
        </a:xfrm>
        <a:prstGeom prst="arc">
          <a:avLst>
            <a:gd name="adj1" fmla="val 13200000"/>
            <a:gd name="adj2" fmla="val 19200000"/>
          </a:avLst>
        </a:prstGeom>
        <a:noFill/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65CE2C-81D5-4535-9609-0D93E9317080}">
      <dsp:nvSpPr>
        <dsp:cNvPr id="0" name=""/>
        <dsp:cNvSpPr/>
      </dsp:nvSpPr>
      <dsp:spPr>
        <a:xfrm>
          <a:off x="754463" y="3380579"/>
          <a:ext cx="1189981" cy="1189981"/>
        </a:xfrm>
        <a:prstGeom prst="arc">
          <a:avLst>
            <a:gd name="adj1" fmla="val 2400000"/>
            <a:gd name="adj2" fmla="val 8400000"/>
          </a:avLst>
        </a:prstGeom>
        <a:noFill/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7C2553-20AB-41CA-8801-4FB48683D111}">
      <dsp:nvSpPr>
        <dsp:cNvPr id="0" name=""/>
        <dsp:cNvSpPr/>
      </dsp:nvSpPr>
      <dsp:spPr>
        <a:xfrm>
          <a:off x="159473" y="3594775"/>
          <a:ext cx="2379963" cy="761588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chemeClr val="tx1"/>
              </a:solidFill>
            </a:rPr>
            <a:t>1 de cada 33 personas es un migrantes </a:t>
          </a:r>
          <a:r>
            <a:rPr lang="es-ES" sz="1400" kern="1200" dirty="0" err="1">
              <a:solidFill>
                <a:schemeClr val="tx1"/>
              </a:solidFill>
            </a:rPr>
            <a:t>int</a:t>
          </a:r>
          <a:r>
            <a:rPr lang="es-ES" sz="1400" kern="1200" dirty="0">
              <a:solidFill>
                <a:schemeClr val="tx1"/>
              </a:solidFill>
            </a:rPr>
            <a:t>.</a:t>
          </a:r>
        </a:p>
      </dsp:txBody>
      <dsp:txXfrm>
        <a:off x="159473" y="3594775"/>
        <a:ext cx="2379963" cy="761588"/>
      </dsp:txXfrm>
    </dsp:sp>
    <dsp:sp modelId="{5842AA24-1F19-44D5-81A3-B2E09CA3AB8C}">
      <dsp:nvSpPr>
        <dsp:cNvPr id="0" name=""/>
        <dsp:cNvSpPr/>
      </dsp:nvSpPr>
      <dsp:spPr>
        <a:xfrm>
          <a:off x="3634219" y="3380579"/>
          <a:ext cx="1189981" cy="1189981"/>
        </a:xfrm>
        <a:prstGeom prst="arc">
          <a:avLst>
            <a:gd name="adj1" fmla="val 13200000"/>
            <a:gd name="adj2" fmla="val 19200000"/>
          </a:avLst>
        </a:prstGeom>
        <a:noFill/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243930-1F9A-4342-A02F-06D3E51D0067}">
      <dsp:nvSpPr>
        <dsp:cNvPr id="0" name=""/>
        <dsp:cNvSpPr/>
      </dsp:nvSpPr>
      <dsp:spPr>
        <a:xfrm>
          <a:off x="3634219" y="3380579"/>
          <a:ext cx="1189981" cy="1189981"/>
        </a:xfrm>
        <a:prstGeom prst="arc">
          <a:avLst>
            <a:gd name="adj1" fmla="val 2400000"/>
            <a:gd name="adj2" fmla="val 8400000"/>
          </a:avLst>
        </a:prstGeom>
        <a:noFill/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CD6521-8908-44FD-B9D9-71DB3A535238}">
      <dsp:nvSpPr>
        <dsp:cNvPr id="0" name=""/>
        <dsp:cNvSpPr/>
      </dsp:nvSpPr>
      <dsp:spPr>
        <a:xfrm>
          <a:off x="3039228" y="3594775"/>
          <a:ext cx="2379963" cy="761588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chemeClr val="tx1"/>
              </a:solidFill>
            </a:rPr>
            <a:t>Cada minuto una persona tiene necesidad de salir del lugar donde habitualmente vive</a:t>
          </a:r>
        </a:p>
      </dsp:txBody>
      <dsp:txXfrm>
        <a:off x="3039228" y="3594775"/>
        <a:ext cx="2379963" cy="761588"/>
      </dsp:txXfrm>
    </dsp:sp>
    <dsp:sp modelId="{6F149216-4E33-4395-9660-F4D5D041982B}">
      <dsp:nvSpPr>
        <dsp:cNvPr id="0" name=""/>
        <dsp:cNvSpPr/>
      </dsp:nvSpPr>
      <dsp:spPr>
        <a:xfrm>
          <a:off x="6513975" y="3380579"/>
          <a:ext cx="1189981" cy="1189981"/>
        </a:xfrm>
        <a:prstGeom prst="arc">
          <a:avLst>
            <a:gd name="adj1" fmla="val 13200000"/>
            <a:gd name="adj2" fmla="val 19200000"/>
          </a:avLst>
        </a:prstGeom>
        <a:noFill/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0959C8-B852-4974-AA78-9E5C7C9A8EA7}">
      <dsp:nvSpPr>
        <dsp:cNvPr id="0" name=""/>
        <dsp:cNvSpPr/>
      </dsp:nvSpPr>
      <dsp:spPr>
        <a:xfrm>
          <a:off x="6513975" y="3380579"/>
          <a:ext cx="1189981" cy="1189981"/>
        </a:xfrm>
        <a:prstGeom prst="arc">
          <a:avLst>
            <a:gd name="adj1" fmla="val 2400000"/>
            <a:gd name="adj2" fmla="val 8400000"/>
          </a:avLst>
        </a:prstGeom>
        <a:noFill/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8B9C02-6CB3-4278-B798-C8E5932B0CE1}">
      <dsp:nvSpPr>
        <dsp:cNvPr id="0" name=""/>
        <dsp:cNvSpPr/>
      </dsp:nvSpPr>
      <dsp:spPr>
        <a:xfrm>
          <a:off x="5918984" y="3594775"/>
          <a:ext cx="2379963" cy="761588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chemeClr val="tx1"/>
              </a:solidFill>
            </a:rPr>
            <a:t>Un mil millones de personas viven con menos de 1$ al día</a:t>
          </a:r>
        </a:p>
      </dsp:txBody>
      <dsp:txXfrm>
        <a:off x="5918984" y="3594775"/>
        <a:ext cx="2379963" cy="761588"/>
      </dsp:txXfrm>
    </dsp:sp>
    <dsp:sp modelId="{8B824036-CED6-421F-A0CA-AFD629E0C4D7}">
      <dsp:nvSpPr>
        <dsp:cNvPr id="0" name=""/>
        <dsp:cNvSpPr/>
      </dsp:nvSpPr>
      <dsp:spPr>
        <a:xfrm>
          <a:off x="2194341" y="1690805"/>
          <a:ext cx="1189981" cy="1189981"/>
        </a:xfrm>
        <a:prstGeom prst="arc">
          <a:avLst>
            <a:gd name="adj1" fmla="val 13200000"/>
            <a:gd name="adj2" fmla="val 19200000"/>
          </a:avLst>
        </a:prstGeom>
        <a:noFill/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D82A11-779D-43C7-93E8-28C213C72120}">
      <dsp:nvSpPr>
        <dsp:cNvPr id="0" name=""/>
        <dsp:cNvSpPr/>
      </dsp:nvSpPr>
      <dsp:spPr>
        <a:xfrm>
          <a:off x="2194341" y="1690805"/>
          <a:ext cx="1189981" cy="1189981"/>
        </a:xfrm>
        <a:prstGeom prst="arc">
          <a:avLst>
            <a:gd name="adj1" fmla="val 2400000"/>
            <a:gd name="adj2" fmla="val 8400000"/>
          </a:avLst>
        </a:prstGeom>
        <a:noFill/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B26794-2F41-4F23-B6D6-E026D6380AB0}">
      <dsp:nvSpPr>
        <dsp:cNvPr id="0" name=""/>
        <dsp:cNvSpPr/>
      </dsp:nvSpPr>
      <dsp:spPr>
        <a:xfrm>
          <a:off x="1599350" y="1905001"/>
          <a:ext cx="2379963" cy="761588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chemeClr val="tx1"/>
              </a:solidFill>
            </a:rPr>
            <a:t>21.3 millones de </a:t>
          </a:r>
          <a:r>
            <a:rPr lang="es-ES" sz="1400" b="1" kern="1200" dirty="0">
              <a:solidFill>
                <a:schemeClr val="tx1"/>
              </a:solidFill>
            </a:rPr>
            <a:t>Refugiados</a:t>
          </a:r>
        </a:p>
      </dsp:txBody>
      <dsp:txXfrm>
        <a:off x="1599350" y="1905001"/>
        <a:ext cx="2379963" cy="761588"/>
      </dsp:txXfrm>
    </dsp:sp>
    <dsp:sp modelId="{7083FB24-0B96-4E8A-90DD-22C5397808C3}">
      <dsp:nvSpPr>
        <dsp:cNvPr id="0" name=""/>
        <dsp:cNvSpPr/>
      </dsp:nvSpPr>
      <dsp:spPr>
        <a:xfrm>
          <a:off x="4810564" y="1719151"/>
          <a:ext cx="1189981" cy="1189981"/>
        </a:xfrm>
        <a:prstGeom prst="arc">
          <a:avLst>
            <a:gd name="adj1" fmla="val 13200000"/>
            <a:gd name="adj2" fmla="val 19200000"/>
          </a:avLst>
        </a:prstGeom>
        <a:noFill/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147552-F05E-4D02-A88B-7DE0DEA4AAFD}">
      <dsp:nvSpPr>
        <dsp:cNvPr id="0" name=""/>
        <dsp:cNvSpPr/>
      </dsp:nvSpPr>
      <dsp:spPr>
        <a:xfrm>
          <a:off x="4810564" y="1719151"/>
          <a:ext cx="1189981" cy="1189981"/>
        </a:xfrm>
        <a:prstGeom prst="arc">
          <a:avLst>
            <a:gd name="adj1" fmla="val 2400000"/>
            <a:gd name="adj2" fmla="val 8400000"/>
          </a:avLst>
        </a:prstGeom>
        <a:noFill/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6E9C89-C3B2-49F7-AB20-6F9EA47CD762}">
      <dsp:nvSpPr>
        <dsp:cNvPr id="0" name=""/>
        <dsp:cNvSpPr/>
      </dsp:nvSpPr>
      <dsp:spPr>
        <a:xfrm>
          <a:off x="4215573" y="1933348"/>
          <a:ext cx="2379963" cy="761588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chemeClr val="tx1"/>
              </a:solidFill>
            </a:rPr>
            <a:t>42 millones de </a:t>
          </a:r>
          <a:r>
            <a:rPr lang="es-ES" sz="1400" b="1" kern="1200" dirty="0">
              <a:solidFill>
                <a:schemeClr val="tx1"/>
              </a:solidFill>
            </a:rPr>
            <a:t>Desplazados</a:t>
          </a:r>
        </a:p>
      </dsp:txBody>
      <dsp:txXfrm>
        <a:off x="4215573" y="1933348"/>
        <a:ext cx="2379963" cy="7615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4EF27-F85A-D740-9FAE-71D9F788C42C}" type="datetimeFigureOut">
              <a:rPr lang="es-ES" smtClean="0"/>
              <a:t>26/08/2021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41232D25-F071-9843-A421-9D3F091728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1639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4EF27-F85A-D740-9FAE-71D9F788C42C}" type="datetimeFigureOut">
              <a:rPr lang="es-ES" smtClean="0"/>
              <a:t>26/08/2021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1232D25-F071-9843-A421-9D3F091728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3984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4EF27-F85A-D740-9FAE-71D9F788C42C}" type="datetimeFigureOut">
              <a:rPr lang="es-ES" smtClean="0"/>
              <a:t>26/08/2021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1232D25-F071-9843-A421-9D3F091728F6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398632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4EF27-F85A-D740-9FAE-71D9F788C42C}" type="datetimeFigureOut">
              <a:rPr lang="es-ES" smtClean="0"/>
              <a:t>26/08/2021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1232D25-F071-9843-A421-9D3F091728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05556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4EF27-F85A-D740-9FAE-71D9F788C42C}" type="datetimeFigureOut">
              <a:rPr lang="es-ES" smtClean="0"/>
              <a:t>26/08/2021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1232D25-F071-9843-A421-9D3F091728F6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458249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4EF27-F85A-D740-9FAE-71D9F788C42C}" type="datetimeFigureOut">
              <a:rPr lang="es-ES" smtClean="0"/>
              <a:t>26/08/2021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1232D25-F071-9843-A421-9D3F091728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4597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4EF27-F85A-D740-9FAE-71D9F788C42C}" type="datetimeFigureOut">
              <a:rPr lang="es-ES" smtClean="0"/>
              <a:t>26/08/2021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32D25-F071-9843-A421-9D3F091728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4733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4EF27-F85A-D740-9FAE-71D9F788C42C}" type="datetimeFigureOut">
              <a:rPr lang="es-ES" smtClean="0"/>
              <a:t>26/08/2021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32D25-F071-9843-A421-9D3F091728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1210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4EF27-F85A-D740-9FAE-71D9F788C42C}" type="datetimeFigureOut">
              <a:rPr lang="es-ES" smtClean="0"/>
              <a:t>26/08/2021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32D25-F071-9843-A421-9D3F091728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8449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4EF27-F85A-D740-9FAE-71D9F788C42C}" type="datetimeFigureOut">
              <a:rPr lang="es-ES" smtClean="0"/>
              <a:t>26/08/2021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1232D25-F071-9843-A421-9D3F091728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1764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4EF27-F85A-D740-9FAE-71D9F788C42C}" type="datetimeFigureOut">
              <a:rPr lang="es-ES" smtClean="0"/>
              <a:t>26/08/2021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41232D25-F071-9843-A421-9D3F091728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92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4EF27-F85A-D740-9FAE-71D9F788C42C}" type="datetimeFigureOut">
              <a:rPr lang="es-ES" smtClean="0"/>
              <a:t>26/08/2021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41232D25-F071-9843-A421-9D3F091728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4370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4EF27-F85A-D740-9FAE-71D9F788C42C}" type="datetimeFigureOut">
              <a:rPr lang="es-ES" smtClean="0"/>
              <a:t>26/08/2021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32D25-F071-9843-A421-9D3F091728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5082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4EF27-F85A-D740-9FAE-71D9F788C42C}" type="datetimeFigureOut">
              <a:rPr lang="es-ES" smtClean="0"/>
              <a:t>26/08/2021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32D25-F071-9843-A421-9D3F091728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021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4EF27-F85A-D740-9FAE-71D9F788C42C}" type="datetimeFigureOut">
              <a:rPr lang="es-ES" smtClean="0"/>
              <a:t>26/08/2021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32D25-F071-9843-A421-9D3F091728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2009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4EF27-F85A-D740-9FAE-71D9F788C42C}" type="datetimeFigureOut">
              <a:rPr lang="es-ES" smtClean="0"/>
              <a:t>26/08/2021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1232D25-F071-9843-A421-9D3F091728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8289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749"/>
            <a:ext cx="1952272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4EF27-F85A-D740-9FAE-71D9F788C42C}" type="datetimeFigureOut">
              <a:rPr lang="es-ES" smtClean="0"/>
              <a:t>26/08/2021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1232D25-F071-9843-A421-9D3F091728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8726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atMod val="92000"/>
                <a:lumMod val="120000"/>
              </a:schemeClr>
            </a:gs>
            <a:gs pos="100000">
              <a:schemeClr val="bg1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AA5A465-E094-40C0-85D3-1AF180906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9144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BE6589-EF48-49C1-A649-70C5FA736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5655562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918" y="354499"/>
            <a:ext cx="817967" cy="1058790"/>
          </a:xfrm>
          <a:prstGeom prst="rect">
            <a:avLst/>
          </a:prstGeom>
        </p:spPr>
      </p:pic>
      <p:sp>
        <p:nvSpPr>
          <p:cNvPr id="16" name="Freeform 23">
            <a:extLst>
              <a:ext uri="{FF2B5EF4-FFF2-40B4-BE49-F238E27FC236}">
                <a16:creationId xmlns:a16="http://schemas.microsoft.com/office/drawing/2014/main" id="{A4113551-D31B-4516-9048-B3D4F1109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6303002" cy="857047"/>
          </a:xfrm>
          <a:custGeom>
            <a:avLst/>
            <a:gdLst>
              <a:gd name="connsiteX0" fmla="*/ 0 w 8404003"/>
              <a:gd name="connsiteY0" fmla="*/ 0 h 857047"/>
              <a:gd name="connsiteX1" fmla="*/ 797860 w 8404003"/>
              <a:gd name="connsiteY1" fmla="*/ 0 h 857047"/>
              <a:gd name="connsiteX2" fmla="*/ 2482050 w 8404003"/>
              <a:gd name="connsiteY2" fmla="*/ 0 h 857047"/>
              <a:gd name="connsiteX3" fmla="*/ 3003610 w 8404003"/>
              <a:gd name="connsiteY3" fmla="*/ 0 h 857047"/>
              <a:gd name="connsiteX4" fmla="*/ 3219959 w 8404003"/>
              <a:gd name="connsiteY4" fmla="*/ 0 h 857047"/>
              <a:gd name="connsiteX5" fmla="*/ 3311869 w 8404003"/>
              <a:gd name="connsiteY5" fmla="*/ 0 h 857047"/>
              <a:gd name="connsiteX6" fmla="*/ 3326218 w 8404003"/>
              <a:gd name="connsiteY6" fmla="*/ 0 h 857047"/>
              <a:gd name="connsiteX7" fmla="*/ 3426656 w 8404003"/>
              <a:gd name="connsiteY7" fmla="*/ 0 h 857047"/>
              <a:gd name="connsiteX8" fmla="*/ 3516436 w 8404003"/>
              <a:gd name="connsiteY8" fmla="*/ 0 h 857047"/>
              <a:gd name="connsiteX9" fmla="*/ 3601649 w 8404003"/>
              <a:gd name="connsiteY9" fmla="*/ 0 h 857047"/>
              <a:gd name="connsiteX10" fmla="*/ 3699274 w 8404003"/>
              <a:gd name="connsiteY10" fmla="*/ 0 h 857047"/>
              <a:gd name="connsiteX11" fmla="*/ 3718421 w 8404003"/>
              <a:gd name="connsiteY11" fmla="*/ 0 h 857047"/>
              <a:gd name="connsiteX12" fmla="*/ 3910939 w 8404003"/>
              <a:gd name="connsiteY12" fmla="*/ 0 h 857047"/>
              <a:gd name="connsiteX13" fmla="*/ 3927053 w 8404003"/>
              <a:gd name="connsiteY13" fmla="*/ 0 h 857047"/>
              <a:gd name="connsiteX14" fmla="*/ 4198137 w 8404003"/>
              <a:gd name="connsiteY14" fmla="*/ 0 h 857047"/>
              <a:gd name="connsiteX15" fmla="*/ 4230161 w 8404003"/>
              <a:gd name="connsiteY15" fmla="*/ 0 h 857047"/>
              <a:gd name="connsiteX16" fmla="*/ 4245215 w 8404003"/>
              <a:gd name="connsiteY16" fmla="*/ 0 h 857047"/>
              <a:gd name="connsiteX17" fmla="*/ 4350592 w 8404003"/>
              <a:gd name="connsiteY17" fmla="*/ 0 h 857047"/>
              <a:gd name="connsiteX18" fmla="*/ 4357296 w 8404003"/>
              <a:gd name="connsiteY18" fmla="*/ 0 h 857047"/>
              <a:gd name="connsiteX19" fmla="*/ 4404222 w 8404003"/>
              <a:gd name="connsiteY19" fmla="*/ 0 h 857047"/>
              <a:gd name="connsiteX20" fmla="*/ 4531592 w 8404003"/>
              <a:gd name="connsiteY20" fmla="*/ 0 h 857047"/>
              <a:gd name="connsiteX21" fmla="*/ 4598953 w 8404003"/>
              <a:gd name="connsiteY21" fmla="*/ 0 h 857047"/>
              <a:gd name="connsiteX22" fmla="*/ 4779630 w 8404003"/>
              <a:gd name="connsiteY22" fmla="*/ 0 h 857047"/>
              <a:gd name="connsiteX23" fmla="*/ 5132321 w 8404003"/>
              <a:gd name="connsiteY23" fmla="*/ 0 h 857047"/>
              <a:gd name="connsiteX24" fmla="*/ 5141543 w 8404003"/>
              <a:gd name="connsiteY24" fmla="*/ 0 h 857047"/>
              <a:gd name="connsiteX25" fmla="*/ 5188556 w 8404003"/>
              <a:gd name="connsiteY25" fmla="*/ 0 h 857047"/>
              <a:gd name="connsiteX26" fmla="*/ 5206100 w 8404003"/>
              <a:gd name="connsiteY26" fmla="*/ 0 h 857047"/>
              <a:gd name="connsiteX27" fmla="*/ 5722554 w 8404003"/>
              <a:gd name="connsiteY27" fmla="*/ 0 h 857047"/>
              <a:gd name="connsiteX28" fmla="*/ 5732230 w 8404003"/>
              <a:gd name="connsiteY28" fmla="*/ 0 h 857047"/>
              <a:gd name="connsiteX29" fmla="*/ 5798594 w 8404003"/>
              <a:gd name="connsiteY29" fmla="*/ 0 h 857047"/>
              <a:gd name="connsiteX30" fmla="*/ 5799962 w 8404003"/>
              <a:gd name="connsiteY30" fmla="*/ 0 h 857047"/>
              <a:gd name="connsiteX31" fmla="*/ 6338565 w 8404003"/>
              <a:gd name="connsiteY31" fmla="*/ 0 h 857047"/>
              <a:gd name="connsiteX32" fmla="*/ 6649966 w 8404003"/>
              <a:gd name="connsiteY32" fmla="*/ 0 h 857047"/>
              <a:gd name="connsiteX33" fmla="*/ 6730668 w 8404003"/>
              <a:gd name="connsiteY33" fmla="*/ 0 h 857047"/>
              <a:gd name="connsiteX34" fmla="*/ 7178721 w 8404003"/>
              <a:gd name="connsiteY34" fmla="*/ 0 h 857047"/>
              <a:gd name="connsiteX35" fmla="*/ 7277889 w 8404003"/>
              <a:gd name="connsiteY35" fmla="*/ 0 h 857047"/>
              <a:gd name="connsiteX36" fmla="*/ 7782893 w 8404003"/>
              <a:gd name="connsiteY36" fmla="*/ 0 h 857047"/>
              <a:gd name="connsiteX37" fmla="*/ 8006080 w 8404003"/>
              <a:gd name="connsiteY37" fmla="*/ 0 h 857047"/>
              <a:gd name="connsiteX38" fmla="*/ 8030270 w 8404003"/>
              <a:gd name="connsiteY38" fmla="*/ 10516 h 857047"/>
              <a:gd name="connsiteX39" fmla="*/ 8035108 w 8404003"/>
              <a:gd name="connsiteY39" fmla="*/ 15774 h 857047"/>
              <a:gd name="connsiteX40" fmla="*/ 8393118 w 8404003"/>
              <a:gd name="connsiteY40" fmla="*/ 404863 h 857047"/>
              <a:gd name="connsiteX41" fmla="*/ 8393118 w 8404003"/>
              <a:gd name="connsiteY41" fmla="*/ 452185 h 857047"/>
              <a:gd name="connsiteX42" fmla="*/ 8035108 w 8404003"/>
              <a:gd name="connsiteY42" fmla="*/ 841273 h 857047"/>
              <a:gd name="connsiteX43" fmla="*/ 8030270 w 8404003"/>
              <a:gd name="connsiteY43" fmla="*/ 846531 h 857047"/>
              <a:gd name="connsiteX44" fmla="*/ 8006080 w 8404003"/>
              <a:gd name="connsiteY44" fmla="*/ 857047 h 857047"/>
              <a:gd name="connsiteX45" fmla="*/ 7889742 w 8404003"/>
              <a:gd name="connsiteY45" fmla="*/ 857047 h 857047"/>
              <a:gd name="connsiteX46" fmla="*/ 7782893 w 8404003"/>
              <a:gd name="connsiteY46" fmla="*/ 857047 h 857047"/>
              <a:gd name="connsiteX47" fmla="*/ 7776190 w 8404003"/>
              <a:gd name="connsiteY47" fmla="*/ 857047 h 857047"/>
              <a:gd name="connsiteX48" fmla="*/ 7730315 w 8404003"/>
              <a:gd name="connsiteY48" fmla="*/ 857047 h 857047"/>
              <a:gd name="connsiteX49" fmla="*/ 7729264 w 8404003"/>
              <a:gd name="connsiteY49" fmla="*/ 857047 h 857047"/>
              <a:gd name="connsiteX50" fmla="*/ 7601893 w 8404003"/>
              <a:gd name="connsiteY50" fmla="*/ 857047 h 857047"/>
              <a:gd name="connsiteX51" fmla="*/ 7467477 w 8404003"/>
              <a:gd name="connsiteY51" fmla="*/ 857047 h 857047"/>
              <a:gd name="connsiteX52" fmla="*/ 7353856 w 8404003"/>
              <a:gd name="connsiteY52" fmla="*/ 857047 h 857047"/>
              <a:gd name="connsiteX53" fmla="*/ 7075374 w 8404003"/>
              <a:gd name="connsiteY53" fmla="*/ 857047 h 857047"/>
              <a:gd name="connsiteX54" fmla="*/ 6944929 w 8404003"/>
              <a:gd name="connsiteY54" fmla="*/ 857047 h 857047"/>
              <a:gd name="connsiteX55" fmla="*/ 6528153 w 8404003"/>
              <a:gd name="connsiteY55" fmla="*/ 857047 h 857047"/>
              <a:gd name="connsiteX56" fmla="*/ 6334891 w 8404003"/>
              <a:gd name="connsiteY56" fmla="*/ 857047 h 857047"/>
              <a:gd name="connsiteX57" fmla="*/ 5799962 w 8404003"/>
              <a:gd name="connsiteY57" fmla="*/ 857047 h 857047"/>
              <a:gd name="connsiteX58" fmla="*/ 5722554 w 8404003"/>
              <a:gd name="connsiteY58" fmla="*/ 857047 h 857047"/>
              <a:gd name="connsiteX59" fmla="*/ 5648775 w 8404003"/>
              <a:gd name="connsiteY59" fmla="*/ 857047 h 857047"/>
              <a:gd name="connsiteX60" fmla="*/ 5483520 w 8404003"/>
              <a:gd name="connsiteY60" fmla="*/ 857047 h 857047"/>
              <a:gd name="connsiteX61" fmla="*/ 5473550 w 8404003"/>
              <a:gd name="connsiteY61" fmla="*/ 857047 h 857047"/>
              <a:gd name="connsiteX62" fmla="*/ 5132321 w 8404003"/>
              <a:gd name="connsiteY62" fmla="*/ 857047 h 857047"/>
              <a:gd name="connsiteX63" fmla="*/ 5047108 w 8404003"/>
              <a:gd name="connsiteY63" fmla="*/ 857047 h 857047"/>
              <a:gd name="connsiteX64" fmla="*/ 4954764 w 8404003"/>
              <a:gd name="connsiteY64" fmla="*/ 857047 h 857047"/>
              <a:gd name="connsiteX65" fmla="*/ 4930335 w 8404003"/>
              <a:gd name="connsiteY65" fmla="*/ 857047 h 857047"/>
              <a:gd name="connsiteX66" fmla="*/ 4450619 w 8404003"/>
              <a:gd name="connsiteY66" fmla="*/ 857047 h 857047"/>
              <a:gd name="connsiteX67" fmla="*/ 4350592 w 8404003"/>
              <a:gd name="connsiteY67" fmla="*/ 857047 h 857047"/>
              <a:gd name="connsiteX68" fmla="*/ 4335538 w 8404003"/>
              <a:gd name="connsiteY68" fmla="*/ 857047 h 857047"/>
              <a:gd name="connsiteX69" fmla="*/ 4230161 w 8404003"/>
              <a:gd name="connsiteY69" fmla="*/ 857047 h 857047"/>
              <a:gd name="connsiteX70" fmla="*/ 4215812 w 8404003"/>
              <a:gd name="connsiteY70" fmla="*/ 857047 h 857047"/>
              <a:gd name="connsiteX71" fmla="*/ 4115374 w 8404003"/>
              <a:gd name="connsiteY71" fmla="*/ 857047 h 857047"/>
              <a:gd name="connsiteX72" fmla="*/ 4049804 w 8404003"/>
              <a:gd name="connsiteY72" fmla="*/ 857047 h 857047"/>
              <a:gd name="connsiteX73" fmla="*/ 3842757 w 8404003"/>
              <a:gd name="connsiteY73" fmla="*/ 857047 h 857047"/>
              <a:gd name="connsiteX74" fmla="*/ 3614977 w 8404003"/>
              <a:gd name="connsiteY74" fmla="*/ 857047 h 857047"/>
              <a:gd name="connsiteX75" fmla="*/ 3516436 w 8404003"/>
              <a:gd name="connsiteY75" fmla="*/ 857047 h 857047"/>
              <a:gd name="connsiteX76" fmla="*/ 3452333 w 8404003"/>
              <a:gd name="connsiteY76" fmla="*/ 857047 h 857047"/>
              <a:gd name="connsiteX77" fmla="*/ 3311869 w 8404003"/>
              <a:gd name="connsiteY77" fmla="*/ 857047 h 857047"/>
              <a:gd name="connsiteX78" fmla="*/ 3300088 w 8404003"/>
              <a:gd name="connsiteY78" fmla="*/ 857047 h 857047"/>
              <a:gd name="connsiteX79" fmla="*/ 3272588 w 8404003"/>
              <a:gd name="connsiteY79" fmla="*/ 857047 h 857047"/>
              <a:gd name="connsiteX80" fmla="*/ 3179295 w 8404003"/>
              <a:gd name="connsiteY80" fmla="*/ 857047 h 857047"/>
              <a:gd name="connsiteX81" fmla="*/ 3003610 w 8404003"/>
              <a:gd name="connsiteY81" fmla="*/ 857047 h 857047"/>
              <a:gd name="connsiteX82" fmla="*/ 2997618 w 8404003"/>
              <a:gd name="connsiteY82" fmla="*/ 857047 h 857047"/>
              <a:gd name="connsiteX83" fmla="*/ 797860 w 8404003"/>
              <a:gd name="connsiteY83" fmla="*/ 857047 h 857047"/>
              <a:gd name="connsiteX84" fmla="*/ 0 w 8404003"/>
              <a:gd name="connsiteY84" fmla="*/ 857047 h 857047"/>
              <a:gd name="connsiteX85" fmla="*/ 0 w 8404003"/>
              <a:gd name="connsiteY85" fmla="*/ 0 h 857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8404003" h="857047">
                <a:moveTo>
                  <a:pt x="0" y="0"/>
                </a:moveTo>
                <a:cubicBezTo>
                  <a:pt x="0" y="0"/>
                  <a:pt x="0" y="0"/>
                  <a:pt x="797860" y="0"/>
                </a:cubicBezTo>
                <a:cubicBezTo>
                  <a:pt x="797860" y="0"/>
                  <a:pt x="797860" y="0"/>
                  <a:pt x="2482050" y="0"/>
                </a:cubicBezTo>
                <a:lnTo>
                  <a:pt x="3003610" y="0"/>
                </a:lnTo>
                <a:cubicBezTo>
                  <a:pt x="3003610" y="0"/>
                  <a:pt x="3003610" y="0"/>
                  <a:pt x="3219959" y="0"/>
                </a:cubicBezTo>
                <a:lnTo>
                  <a:pt x="3311869" y="0"/>
                </a:lnTo>
                <a:lnTo>
                  <a:pt x="3326218" y="0"/>
                </a:lnTo>
                <a:lnTo>
                  <a:pt x="3426656" y="0"/>
                </a:lnTo>
                <a:lnTo>
                  <a:pt x="3516436" y="0"/>
                </a:lnTo>
                <a:cubicBezTo>
                  <a:pt x="3516436" y="0"/>
                  <a:pt x="3516436" y="0"/>
                  <a:pt x="3601649" y="0"/>
                </a:cubicBezTo>
                <a:lnTo>
                  <a:pt x="3699274" y="0"/>
                </a:lnTo>
                <a:lnTo>
                  <a:pt x="3718421" y="0"/>
                </a:lnTo>
                <a:cubicBezTo>
                  <a:pt x="3768918" y="0"/>
                  <a:pt x="3832038" y="0"/>
                  <a:pt x="3910939" y="0"/>
                </a:cubicBezTo>
                <a:lnTo>
                  <a:pt x="3927053" y="0"/>
                </a:lnTo>
                <a:lnTo>
                  <a:pt x="4198137" y="0"/>
                </a:lnTo>
                <a:lnTo>
                  <a:pt x="4230161" y="0"/>
                </a:lnTo>
                <a:lnTo>
                  <a:pt x="4245215" y="0"/>
                </a:lnTo>
                <a:lnTo>
                  <a:pt x="4350592" y="0"/>
                </a:lnTo>
                <a:lnTo>
                  <a:pt x="4357296" y="0"/>
                </a:lnTo>
                <a:lnTo>
                  <a:pt x="4404222" y="0"/>
                </a:lnTo>
                <a:lnTo>
                  <a:pt x="4531592" y="0"/>
                </a:lnTo>
                <a:lnTo>
                  <a:pt x="4598953" y="0"/>
                </a:lnTo>
                <a:lnTo>
                  <a:pt x="4779630" y="0"/>
                </a:lnTo>
                <a:lnTo>
                  <a:pt x="5132321" y="0"/>
                </a:lnTo>
                <a:cubicBezTo>
                  <a:pt x="5132321" y="0"/>
                  <a:pt x="5132321" y="0"/>
                  <a:pt x="5141543" y="0"/>
                </a:cubicBezTo>
                <a:lnTo>
                  <a:pt x="5188556" y="0"/>
                </a:lnTo>
                <a:lnTo>
                  <a:pt x="5206100" y="0"/>
                </a:lnTo>
                <a:cubicBezTo>
                  <a:pt x="5279879" y="0"/>
                  <a:pt x="5427438" y="0"/>
                  <a:pt x="5722554" y="0"/>
                </a:cubicBezTo>
                <a:cubicBezTo>
                  <a:pt x="5722554" y="0"/>
                  <a:pt x="5722554" y="0"/>
                  <a:pt x="5732230" y="0"/>
                </a:cubicBezTo>
                <a:lnTo>
                  <a:pt x="5798594" y="0"/>
                </a:lnTo>
                <a:lnTo>
                  <a:pt x="5799962" y="0"/>
                </a:lnTo>
                <a:cubicBezTo>
                  <a:pt x="5799962" y="0"/>
                  <a:pt x="5799962" y="0"/>
                  <a:pt x="6338565" y="0"/>
                </a:cubicBezTo>
                <a:lnTo>
                  <a:pt x="6649966" y="0"/>
                </a:lnTo>
                <a:lnTo>
                  <a:pt x="6730668" y="0"/>
                </a:lnTo>
                <a:lnTo>
                  <a:pt x="7178721" y="0"/>
                </a:lnTo>
                <a:lnTo>
                  <a:pt x="7277889" y="0"/>
                </a:lnTo>
                <a:lnTo>
                  <a:pt x="7782893" y="0"/>
                </a:lnTo>
                <a:lnTo>
                  <a:pt x="8006080" y="0"/>
                </a:lnTo>
                <a:cubicBezTo>
                  <a:pt x="8015756" y="0"/>
                  <a:pt x="8025432" y="5258"/>
                  <a:pt x="8030270" y="10516"/>
                </a:cubicBezTo>
                <a:cubicBezTo>
                  <a:pt x="8030270" y="10516"/>
                  <a:pt x="8035108" y="10516"/>
                  <a:pt x="8035108" y="15774"/>
                </a:cubicBezTo>
                <a:cubicBezTo>
                  <a:pt x="8035108" y="15774"/>
                  <a:pt x="8035108" y="15774"/>
                  <a:pt x="8393118" y="404863"/>
                </a:cubicBezTo>
                <a:cubicBezTo>
                  <a:pt x="8407632" y="415379"/>
                  <a:pt x="8407632" y="436411"/>
                  <a:pt x="8393118" y="452185"/>
                </a:cubicBezTo>
                <a:cubicBezTo>
                  <a:pt x="8393118" y="452185"/>
                  <a:pt x="8393118" y="452185"/>
                  <a:pt x="8035108" y="841273"/>
                </a:cubicBezTo>
                <a:cubicBezTo>
                  <a:pt x="8035108" y="841273"/>
                  <a:pt x="8030270" y="841273"/>
                  <a:pt x="8030270" y="846531"/>
                </a:cubicBezTo>
                <a:cubicBezTo>
                  <a:pt x="8025432" y="851789"/>
                  <a:pt x="8015756" y="857047"/>
                  <a:pt x="8006080" y="857047"/>
                </a:cubicBezTo>
                <a:cubicBezTo>
                  <a:pt x="8006080" y="857047"/>
                  <a:pt x="8006080" y="857047"/>
                  <a:pt x="7889742" y="857047"/>
                </a:cubicBezTo>
                <a:lnTo>
                  <a:pt x="7782893" y="857047"/>
                </a:lnTo>
                <a:lnTo>
                  <a:pt x="7776190" y="857047"/>
                </a:lnTo>
                <a:lnTo>
                  <a:pt x="7730315" y="857047"/>
                </a:lnTo>
                <a:lnTo>
                  <a:pt x="7729264" y="857047"/>
                </a:lnTo>
                <a:lnTo>
                  <a:pt x="7601893" y="857047"/>
                </a:lnTo>
                <a:lnTo>
                  <a:pt x="7467477" y="857047"/>
                </a:lnTo>
                <a:lnTo>
                  <a:pt x="7353856" y="857047"/>
                </a:lnTo>
                <a:lnTo>
                  <a:pt x="7075374" y="857047"/>
                </a:lnTo>
                <a:lnTo>
                  <a:pt x="6944929" y="857047"/>
                </a:lnTo>
                <a:lnTo>
                  <a:pt x="6528153" y="857047"/>
                </a:lnTo>
                <a:lnTo>
                  <a:pt x="6334891" y="857047"/>
                </a:lnTo>
                <a:lnTo>
                  <a:pt x="5799962" y="857047"/>
                </a:lnTo>
                <a:cubicBezTo>
                  <a:pt x="5799962" y="857047"/>
                  <a:pt x="5799962" y="857047"/>
                  <a:pt x="5722554" y="857047"/>
                </a:cubicBezTo>
                <a:cubicBezTo>
                  <a:pt x="5722554" y="857047"/>
                  <a:pt x="5722554" y="857047"/>
                  <a:pt x="5648775" y="857047"/>
                </a:cubicBezTo>
                <a:lnTo>
                  <a:pt x="5483520" y="857047"/>
                </a:lnTo>
                <a:lnTo>
                  <a:pt x="5473550" y="857047"/>
                </a:lnTo>
                <a:cubicBezTo>
                  <a:pt x="5390548" y="857047"/>
                  <a:pt x="5279879" y="857047"/>
                  <a:pt x="5132321" y="857047"/>
                </a:cubicBezTo>
                <a:cubicBezTo>
                  <a:pt x="5132321" y="857047"/>
                  <a:pt x="5132321" y="857047"/>
                  <a:pt x="5047108" y="857047"/>
                </a:cubicBezTo>
                <a:lnTo>
                  <a:pt x="4954764" y="857047"/>
                </a:lnTo>
                <a:lnTo>
                  <a:pt x="4930335" y="857047"/>
                </a:lnTo>
                <a:cubicBezTo>
                  <a:pt x="4829342" y="857047"/>
                  <a:pt x="4677853" y="857047"/>
                  <a:pt x="4450619" y="857047"/>
                </a:cubicBezTo>
                <a:lnTo>
                  <a:pt x="4350592" y="857047"/>
                </a:lnTo>
                <a:lnTo>
                  <a:pt x="4335538" y="857047"/>
                </a:lnTo>
                <a:lnTo>
                  <a:pt x="4230161" y="857047"/>
                </a:lnTo>
                <a:lnTo>
                  <a:pt x="4215812" y="857047"/>
                </a:lnTo>
                <a:lnTo>
                  <a:pt x="4115374" y="857047"/>
                </a:lnTo>
                <a:lnTo>
                  <a:pt x="4049804" y="857047"/>
                </a:lnTo>
                <a:lnTo>
                  <a:pt x="3842757" y="857047"/>
                </a:lnTo>
                <a:lnTo>
                  <a:pt x="3614977" y="857047"/>
                </a:lnTo>
                <a:lnTo>
                  <a:pt x="3516436" y="857047"/>
                </a:lnTo>
                <a:cubicBezTo>
                  <a:pt x="3516436" y="857047"/>
                  <a:pt x="3516436" y="857047"/>
                  <a:pt x="3452333" y="857047"/>
                </a:cubicBezTo>
                <a:lnTo>
                  <a:pt x="3311869" y="857047"/>
                </a:lnTo>
                <a:lnTo>
                  <a:pt x="3300088" y="857047"/>
                </a:lnTo>
                <a:lnTo>
                  <a:pt x="3272588" y="857047"/>
                </a:lnTo>
                <a:lnTo>
                  <a:pt x="3179295" y="857047"/>
                </a:lnTo>
                <a:lnTo>
                  <a:pt x="3003610" y="857047"/>
                </a:lnTo>
                <a:lnTo>
                  <a:pt x="2997618" y="857047"/>
                </a:lnTo>
                <a:cubicBezTo>
                  <a:pt x="2683367" y="857047"/>
                  <a:pt x="2054864" y="857047"/>
                  <a:pt x="797860" y="857047"/>
                </a:cubicBezTo>
                <a:cubicBezTo>
                  <a:pt x="797860" y="857047"/>
                  <a:pt x="797860" y="857047"/>
                  <a:pt x="0" y="857047"/>
                </a:cubicBezTo>
                <a:cubicBezTo>
                  <a:pt x="0" y="857047"/>
                  <a:pt x="0" y="857047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3622" y="919327"/>
            <a:ext cx="5738205" cy="544260"/>
          </a:xfrm>
        </p:spPr>
        <p:txBody>
          <a:bodyPr anchor="ctr">
            <a:noAutofit/>
          </a:bodyPr>
          <a:lstStyle/>
          <a:p>
            <a:pPr>
              <a:spcAft>
                <a:spcPts val="800"/>
              </a:spcAft>
            </a:pPr>
            <a:r>
              <a:rPr lang="es-MX" sz="3200" dirty="0">
                <a:solidFill>
                  <a:srgbClr val="FEFFFF"/>
                </a:solidFill>
                <a:latin typeface="Bahnschrift SemiBold Condensed" panose="020B0502040204020203" pitchFamily="34" charset="0"/>
                <a:ea typeface="+mj-ea"/>
                <a:cs typeface="+mj-cs"/>
              </a:rPr>
              <a:t>Análisis y pronósticos de las secuelas del tiempo de pandemia en las migraciones e (in)movilidades en América Latina y El Caribe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80" y="568481"/>
            <a:ext cx="1065531" cy="701691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-458729" y="4144563"/>
            <a:ext cx="611429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ABBDEL CAMARGO MARTÍNEZ</a:t>
            </a:r>
          </a:p>
          <a:p>
            <a:pPr algn="ctr">
              <a:spcAft>
                <a:spcPts val="600"/>
              </a:spcAft>
            </a:pPr>
            <a:r>
              <a:rPr lang="es-ES" sz="14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Conacyt-Ecosur</a:t>
            </a:r>
            <a:endParaRPr lang="es-ES" sz="1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668788" y="6466614"/>
            <a:ext cx="4520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400" dirty="0">
                <a:solidFill>
                  <a:srgbClr val="866C49"/>
                </a:solidFill>
              </a:rPr>
              <a:t>Agosto, 26 de 2021</a:t>
            </a: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6607" y="4895546"/>
            <a:ext cx="5348316" cy="906458"/>
          </a:xfrm>
        </p:spPr>
        <p:txBody>
          <a:bodyPr>
            <a:normAutofit/>
          </a:bodyPr>
          <a:lstStyle/>
          <a:p>
            <a:r>
              <a:rPr lang="es-ES" sz="2000" dirty="0">
                <a:solidFill>
                  <a:srgbClr val="FEFFFF"/>
                </a:solidFill>
                <a:latin typeface="Bahnschrift SemiBold Condensed" panose="020B0502040204020203" pitchFamily="34" charset="0"/>
              </a:rPr>
              <a:t>Serie: La crisis de Covid-19 y caminos hacia la recuperación sostenible en la Unión Europea, América Latina y el Caribe</a:t>
            </a:r>
          </a:p>
        </p:txBody>
      </p:sp>
      <p:pic>
        <p:nvPicPr>
          <p:cNvPr id="9" name="Imagen 8" descr="Imagen en blanco y negro de un barco en el agua&#10;&#10;Descripción generada automáticamente">
            <a:extLst>
              <a:ext uri="{FF2B5EF4-FFF2-40B4-BE49-F238E27FC236}">
                <a16:creationId xmlns:a16="http://schemas.microsoft.com/office/drawing/2014/main" id="{64B14979-FE8A-47AD-9D0D-4B76605A23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9173" y="2332616"/>
            <a:ext cx="7714827" cy="176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557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F65FD5-60D9-41FD-8549-9B8E085AC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201" y="187382"/>
            <a:ext cx="7089617" cy="1280890"/>
          </a:xfrm>
        </p:spPr>
        <p:txBody>
          <a:bodyPr>
            <a:normAutofit fontScale="90000"/>
          </a:bodyPr>
          <a:lstStyle/>
          <a:p>
            <a:r>
              <a:rPr lang="es-ES" dirty="0"/>
              <a:t>2º mito. </a:t>
            </a:r>
            <a:br>
              <a:rPr lang="es-ES" dirty="0"/>
            </a:br>
            <a:r>
              <a:rPr lang="es-ES" dirty="0"/>
              <a:t>La </a:t>
            </a:r>
            <a:r>
              <a:rPr lang="es-ES" b="1" dirty="0"/>
              <a:t>invasión</a:t>
            </a:r>
            <a:r>
              <a:rPr lang="es-ES" dirty="0"/>
              <a:t> de los </a:t>
            </a:r>
            <a:r>
              <a:rPr lang="es-ES" b="1" dirty="0"/>
              <a:t>refugiados</a:t>
            </a:r>
            <a:r>
              <a:rPr lang="es-ES" dirty="0"/>
              <a:t> a los países del norte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A9ED07B-9BAB-4BE9-94A8-8E0CCE2A5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3417" y="1928812"/>
            <a:ext cx="7200900" cy="3709160"/>
          </a:xfrm>
        </p:spPr>
        <p:txBody>
          <a:bodyPr>
            <a:noAutofit/>
          </a:bodyPr>
          <a:lstStyle/>
          <a:p>
            <a:r>
              <a:rPr lang="es-ES" sz="1600" dirty="0"/>
              <a:t>14.4 millones de refugiados (sin contar los 5 millones de Sirios y Palestinos) </a:t>
            </a:r>
          </a:p>
          <a:p>
            <a:r>
              <a:rPr lang="es-ES" sz="1600" dirty="0"/>
              <a:t>Representan 6% de los migrantes internacionales. </a:t>
            </a:r>
          </a:p>
          <a:p>
            <a:r>
              <a:rPr lang="es-ES" sz="1600" dirty="0"/>
              <a:t>86% fueron acogidos por países en desarrollo:</a:t>
            </a:r>
          </a:p>
          <a:p>
            <a:pPr lvl="1"/>
            <a:r>
              <a:rPr lang="es-ES" dirty="0"/>
              <a:t>Turquía</a:t>
            </a:r>
          </a:p>
          <a:p>
            <a:pPr lvl="1"/>
            <a:r>
              <a:rPr lang="es-ES" dirty="0"/>
              <a:t>Pakistán</a:t>
            </a:r>
          </a:p>
          <a:p>
            <a:pPr lvl="1"/>
            <a:r>
              <a:rPr lang="es-ES" dirty="0"/>
              <a:t>Líbano</a:t>
            </a:r>
          </a:p>
          <a:p>
            <a:pPr lvl="1"/>
            <a:r>
              <a:rPr lang="es-ES" dirty="0"/>
              <a:t>Irak</a:t>
            </a:r>
          </a:p>
          <a:p>
            <a:pPr lvl="1"/>
            <a:r>
              <a:rPr lang="es-ES" dirty="0"/>
              <a:t>Etiopia</a:t>
            </a:r>
          </a:p>
          <a:p>
            <a:pPr lvl="1"/>
            <a:r>
              <a:rPr lang="es-ES" dirty="0"/>
              <a:t>Jordania</a:t>
            </a:r>
          </a:p>
          <a:p>
            <a:pPr lvl="1"/>
            <a:r>
              <a:rPr lang="es-ES" dirty="0"/>
              <a:t>Chad</a:t>
            </a:r>
          </a:p>
          <a:p>
            <a:pPr lvl="1"/>
            <a:r>
              <a:rPr lang="es-ES" dirty="0"/>
              <a:t>Uganda</a:t>
            </a:r>
          </a:p>
          <a:p>
            <a:r>
              <a:rPr lang="es-ES" sz="1600" dirty="0"/>
              <a:t>Solo 13% los recibieron países desarrollados (1.6 millones de personas)</a:t>
            </a:r>
          </a:p>
        </p:txBody>
      </p:sp>
    </p:spTree>
    <p:extLst>
      <p:ext uri="{BB962C8B-B14F-4D97-AF65-F5344CB8AC3E}">
        <p14:creationId xmlns:p14="http://schemas.microsoft.com/office/powerpoint/2010/main" val="3435462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DA2E38-3CF6-4762-BBAD-9EC0D8CBD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200" y="339637"/>
            <a:ext cx="6589200" cy="1280890"/>
          </a:xfrm>
        </p:spPr>
        <p:txBody>
          <a:bodyPr>
            <a:normAutofit fontScale="90000"/>
          </a:bodyPr>
          <a:lstStyle/>
          <a:p>
            <a:r>
              <a:rPr lang="es-MX" dirty="0"/>
              <a:t>La frontera y los procesos de </a:t>
            </a:r>
            <a:r>
              <a:rPr lang="es-MX" dirty="0" err="1"/>
              <a:t>fronterización</a:t>
            </a:r>
            <a:br>
              <a:rPr lang="es-MX" dirty="0"/>
            </a:br>
            <a:endParaRPr lang="es-MX" dirty="0"/>
          </a:p>
        </p:txBody>
      </p:sp>
      <p:pic>
        <p:nvPicPr>
          <p:cNvPr id="4" name="Imagen 3" descr="Imagen en blanco y negro de un grupo de personas junto a un lago&#10;&#10;Descripción generada automáticamente">
            <a:extLst>
              <a:ext uri="{FF2B5EF4-FFF2-40B4-BE49-F238E27FC236}">
                <a16:creationId xmlns:a16="http://schemas.microsoft.com/office/drawing/2014/main" id="{D3C56DCF-3EE2-40F4-B4CE-688658CB86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880" y="3939702"/>
            <a:ext cx="4389120" cy="2918298"/>
          </a:xfrm>
          <a:prstGeom prst="rect">
            <a:avLst/>
          </a:prstGeom>
        </p:spPr>
      </p:pic>
      <p:pic>
        <p:nvPicPr>
          <p:cNvPr id="6" name="Imagen 5" descr="Foto en blanco y negro de un edificio&#10;&#10;Descripción generada automáticamente con confianza media">
            <a:extLst>
              <a:ext uri="{FF2B5EF4-FFF2-40B4-BE49-F238E27FC236}">
                <a16:creationId xmlns:a16="http://schemas.microsoft.com/office/drawing/2014/main" id="{4AFDD59C-8883-47A0-811A-F450F3067F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427" y="1670366"/>
            <a:ext cx="4375573" cy="290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687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La Frontera como “hecho fronterizo”</a:t>
            </a:r>
          </a:p>
        </p:txBody>
      </p:sp>
      <p:sp>
        <p:nvSpPr>
          <p:cNvPr id="4" name="Rectángulo 3"/>
          <p:cNvSpPr/>
          <p:nvPr/>
        </p:nvSpPr>
        <p:spPr>
          <a:xfrm>
            <a:off x="3063921" y="2563844"/>
            <a:ext cx="2777320" cy="3352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es-MX" dirty="0">
                <a:ea typeface="Calibri" panose="020F0502020204030204" pitchFamily="34" charset="0"/>
                <a:cs typeface="Times New Roman" panose="02020603050405020304" pitchFamily="18" charset="0"/>
              </a:rPr>
              <a:t>1. Honduras</a:t>
            </a:r>
            <a:endParaRPr lang="es-E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es-MX" dirty="0">
                <a:ea typeface="Calibri" panose="020F0502020204030204" pitchFamily="34" charset="0"/>
                <a:cs typeface="Times New Roman" panose="02020603050405020304" pitchFamily="18" charset="0"/>
              </a:rPr>
              <a:t>2. Guatemala</a:t>
            </a:r>
            <a:endParaRPr lang="es-E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es-MX" dirty="0">
                <a:ea typeface="Calibri" panose="020F0502020204030204" pitchFamily="34" charset="0"/>
                <a:cs typeface="Times New Roman" panose="02020603050405020304" pitchFamily="18" charset="0"/>
              </a:rPr>
              <a:t>3. El Salvador</a:t>
            </a:r>
            <a:endParaRPr lang="es-E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es-MX" dirty="0">
                <a:ea typeface="Calibri" panose="020F0502020204030204" pitchFamily="34" charset="0"/>
                <a:cs typeface="Times New Roman" panose="02020603050405020304" pitchFamily="18" charset="0"/>
              </a:rPr>
              <a:t>4. Nicaragua</a:t>
            </a: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es-MX" dirty="0">
                <a:ea typeface="Calibri" panose="020F0502020204030204" pitchFamily="34" charset="0"/>
                <a:cs typeface="Times New Roman" panose="02020603050405020304" pitchFamily="18" charset="0"/>
              </a:rPr>
              <a:t>5. India </a:t>
            </a:r>
            <a:endParaRPr lang="es-E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es-MX" dirty="0">
                <a:ea typeface="Calibri" panose="020F0502020204030204" pitchFamily="34" charset="0"/>
                <a:cs typeface="Times New Roman" panose="02020603050405020304" pitchFamily="18" charset="0"/>
              </a:rPr>
              <a:t>6. Bangladesh</a:t>
            </a:r>
            <a:endParaRPr lang="es-E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es-MX" dirty="0">
                <a:ea typeface="Calibri" panose="020F0502020204030204" pitchFamily="34" charset="0"/>
                <a:cs typeface="Times New Roman" panose="02020603050405020304" pitchFamily="18" charset="0"/>
              </a:rPr>
              <a:t>7. Camerún</a:t>
            </a:r>
            <a:endParaRPr lang="es-E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es-MX" dirty="0">
                <a:ea typeface="Calibri" panose="020F0502020204030204" pitchFamily="34" charset="0"/>
                <a:cs typeface="Times New Roman" panose="02020603050405020304" pitchFamily="18" charset="0"/>
              </a:rPr>
              <a:t>8. Nepal</a:t>
            </a:r>
            <a:endParaRPr lang="es-E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es-MX" dirty="0">
                <a:ea typeface="Calibri" panose="020F0502020204030204" pitchFamily="34" charset="0"/>
                <a:cs typeface="Times New Roman" panose="02020603050405020304" pitchFamily="18" charset="0"/>
              </a:rPr>
              <a:t>9. Colombia</a:t>
            </a:r>
            <a:endParaRPr lang="es-E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es-MX" dirty="0">
                <a:ea typeface="Calibri" panose="020F0502020204030204" pitchFamily="34" charset="0"/>
                <a:cs typeface="Times New Roman" panose="02020603050405020304" pitchFamily="18" charset="0"/>
              </a:rPr>
              <a:t>10. Eritrea</a:t>
            </a: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es-MX" sz="1600" dirty="0"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  <a:r>
              <a:rPr lang="es-MX" dirty="0">
                <a:ea typeface="Calibri" panose="020F0502020204030204" pitchFamily="34" charset="0"/>
                <a:cs typeface="Times New Roman" panose="02020603050405020304" pitchFamily="18" charset="0"/>
              </a:rPr>
              <a:t>. Camerún</a:t>
            </a:r>
            <a:endParaRPr lang="es-ES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450955" y="2563844"/>
            <a:ext cx="3307194" cy="3352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es-MX" dirty="0">
                <a:ea typeface="Calibri" panose="020F0502020204030204" pitchFamily="34" charset="0"/>
                <a:cs typeface="Times New Roman" panose="02020603050405020304" pitchFamily="18" charset="0"/>
              </a:rPr>
              <a:t>12. Cuba</a:t>
            </a:r>
            <a:endParaRPr lang="es-E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es-MX" dirty="0">
                <a:ea typeface="Calibri" panose="020F0502020204030204" pitchFamily="34" charset="0"/>
                <a:cs typeface="Times New Roman" panose="02020603050405020304" pitchFamily="18" charset="0"/>
              </a:rPr>
              <a:t>13. Haití</a:t>
            </a:r>
            <a:endParaRPr lang="es-E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es-MX" dirty="0">
                <a:ea typeface="Calibri" panose="020F0502020204030204" pitchFamily="34" charset="0"/>
                <a:cs typeface="Times New Roman" panose="02020603050405020304" pitchFamily="18" charset="0"/>
              </a:rPr>
              <a:t>14. Venezuela</a:t>
            </a:r>
            <a:endParaRPr lang="es-E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es-MX" dirty="0">
                <a:ea typeface="Calibri" panose="020F0502020204030204" pitchFamily="34" charset="0"/>
                <a:cs typeface="Times New Roman" panose="02020603050405020304" pitchFamily="18" charset="0"/>
              </a:rPr>
              <a:t>15. Ecuador</a:t>
            </a:r>
            <a:endParaRPr lang="es-E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es-MX" dirty="0">
                <a:ea typeface="Calibri" panose="020F0502020204030204" pitchFamily="34" charset="0"/>
                <a:cs typeface="Times New Roman" panose="02020603050405020304" pitchFamily="18" charset="0"/>
              </a:rPr>
              <a:t>16. Pakistán</a:t>
            </a:r>
            <a:endParaRPr lang="es-E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es-MX" dirty="0">
                <a:ea typeface="Calibri" panose="020F0502020204030204" pitchFamily="34" charset="0"/>
                <a:cs typeface="Times New Roman" panose="02020603050405020304" pitchFamily="18" charset="0"/>
              </a:rPr>
              <a:t>17. Angola</a:t>
            </a:r>
            <a:endParaRPr lang="es-E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es-MX" dirty="0">
                <a:ea typeface="Calibri" panose="020F0502020204030204" pitchFamily="34" charset="0"/>
                <a:cs typeface="Times New Roman" panose="02020603050405020304" pitchFamily="18" charset="0"/>
              </a:rPr>
              <a:t>18. Ghana</a:t>
            </a:r>
            <a:endParaRPr lang="es-E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es-MX" dirty="0">
                <a:ea typeface="Calibri" panose="020F0502020204030204" pitchFamily="34" charset="0"/>
                <a:cs typeface="Times New Roman" panose="02020603050405020304" pitchFamily="18" charset="0"/>
              </a:rPr>
              <a:t>19. Somalia</a:t>
            </a:r>
            <a:endParaRPr lang="es-E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es-MX" dirty="0">
                <a:ea typeface="Calibri" panose="020F0502020204030204" pitchFamily="34" charset="0"/>
                <a:cs typeface="Times New Roman" panose="02020603050405020304" pitchFamily="18" charset="0"/>
              </a:rPr>
              <a:t>20. Argelia</a:t>
            </a:r>
            <a:endParaRPr lang="es-E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es-MX" dirty="0">
                <a:ea typeface="Calibri" panose="020F0502020204030204" pitchFamily="34" charset="0"/>
                <a:cs typeface="Times New Roman" panose="02020603050405020304" pitchFamily="18" charset="0"/>
              </a:rPr>
              <a:t>21. El Congo</a:t>
            </a:r>
            <a:endParaRPr lang="es-E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es-MX" dirty="0">
                <a:ea typeface="Calibri" panose="020F0502020204030204" pitchFamily="34" charset="0"/>
                <a:cs typeface="Times New Roman" panose="02020603050405020304" pitchFamily="18" charset="0"/>
              </a:rPr>
              <a:t>22. Sri Lanka</a:t>
            </a:r>
            <a:r>
              <a:rPr lang="es-MX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E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444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0D4360-FFA4-4ACB-8E91-72566BED2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 descr="Mapa&#10;&#10;Descripción generada automáticamente">
            <a:extLst>
              <a:ext uri="{FF2B5EF4-FFF2-40B4-BE49-F238E27FC236}">
                <a16:creationId xmlns:a16="http://schemas.microsoft.com/office/drawing/2014/main" id="{1DC32560-8651-4424-81F5-940775D340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215" y="251460"/>
            <a:ext cx="5608998" cy="6533779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00A0C0BF-68AA-408C-BB72-705655801CBD}"/>
              </a:ext>
            </a:extLst>
          </p:cNvPr>
          <p:cNvSpPr/>
          <p:nvPr/>
        </p:nvSpPr>
        <p:spPr>
          <a:xfrm>
            <a:off x="690880" y="521547"/>
            <a:ext cx="751840" cy="3115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A746FBDE-552A-4752-875C-E5E84AD2EE9C}"/>
              </a:ext>
            </a:extLst>
          </p:cNvPr>
          <p:cNvSpPr/>
          <p:nvPr/>
        </p:nvSpPr>
        <p:spPr>
          <a:xfrm>
            <a:off x="1374989" y="1808482"/>
            <a:ext cx="338667" cy="149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66F10405-C904-4B09-9925-BA0750C05B69}"/>
              </a:ext>
            </a:extLst>
          </p:cNvPr>
          <p:cNvSpPr/>
          <p:nvPr/>
        </p:nvSpPr>
        <p:spPr>
          <a:xfrm>
            <a:off x="2810933" y="2302933"/>
            <a:ext cx="162560" cy="149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08D7A7C0-174B-4227-B257-29BC595D105E}"/>
              </a:ext>
            </a:extLst>
          </p:cNvPr>
          <p:cNvCxnSpPr>
            <a:stCxn id="8" idx="6"/>
          </p:cNvCxnSpPr>
          <p:nvPr/>
        </p:nvCxnSpPr>
        <p:spPr>
          <a:xfrm>
            <a:off x="1713656" y="1882989"/>
            <a:ext cx="231544" cy="220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3736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Refronterización</a:t>
            </a:r>
            <a:r>
              <a:rPr lang="es-ES" dirty="0"/>
              <a:t>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48" y="1336330"/>
            <a:ext cx="8088952" cy="464537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6523630" y="6147895"/>
            <a:ext cx="4740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SELVA del DARIEN</a:t>
            </a:r>
          </a:p>
        </p:txBody>
      </p:sp>
    </p:spTree>
    <p:extLst>
      <p:ext uri="{BB962C8B-B14F-4D97-AF65-F5344CB8AC3E}">
        <p14:creationId xmlns:p14="http://schemas.microsoft.com/office/powerpoint/2010/main" val="23519677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" y="251460"/>
            <a:ext cx="9022080" cy="635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0074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3961"/>
            <a:ext cx="9144000" cy="583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0527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 txBox="1">
            <a:spLocks noGrp="1"/>
          </p:cNvSpPr>
          <p:nvPr>
            <p:ph type="title"/>
          </p:nvPr>
        </p:nvSpPr>
        <p:spPr>
          <a:xfrm>
            <a:off x="2007927" y="1364874"/>
            <a:ext cx="3205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/>
              <a:t>Tres postales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2825087" y="2470245"/>
            <a:ext cx="57457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ES" dirty="0"/>
              <a:t>Centroamérica</a:t>
            </a:r>
          </a:p>
          <a:p>
            <a:pPr marL="342900" indent="-342900">
              <a:buFont typeface="+mj-lt"/>
              <a:buAutoNum type="arabicPeriod"/>
            </a:pPr>
            <a:r>
              <a:rPr lang="es-ES" dirty="0"/>
              <a:t>El caribe </a:t>
            </a:r>
          </a:p>
          <a:p>
            <a:pPr marL="342900" indent="-342900">
              <a:buFont typeface="+mj-lt"/>
              <a:buAutoNum type="arabicPeriod"/>
            </a:pPr>
            <a:r>
              <a:rPr lang="es-ES" dirty="0"/>
              <a:t>Trasatlánticas </a:t>
            </a:r>
          </a:p>
        </p:txBody>
      </p:sp>
    </p:spTree>
    <p:extLst>
      <p:ext uri="{BB962C8B-B14F-4D97-AF65-F5344CB8AC3E}">
        <p14:creationId xmlns:p14="http://schemas.microsoft.com/office/powerpoint/2010/main" val="20557700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Primera postal: Centroamérica 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5540051" y="2196615"/>
            <a:ext cx="2347414" cy="12003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s-ES" sz="2400" b="1" dirty="0"/>
              <a:t>Guatemala</a:t>
            </a:r>
          </a:p>
          <a:p>
            <a:r>
              <a:rPr lang="es-ES" sz="2400" b="1" dirty="0"/>
              <a:t>Honduras</a:t>
            </a:r>
          </a:p>
          <a:p>
            <a:r>
              <a:rPr lang="es-ES" sz="2400" b="1" dirty="0"/>
              <a:t>El Salvador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945200" y="3903260"/>
            <a:ext cx="6059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Octubre 2018-Marzo de 2019</a:t>
            </a:r>
          </a:p>
        </p:txBody>
      </p:sp>
    </p:spTree>
    <p:extLst>
      <p:ext uri="{BB962C8B-B14F-4D97-AF65-F5344CB8AC3E}">
        <p14:creationId xmlns:p14="http://schemas.microsoft.com/office/powerpoint/2010/main" val="185280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81" y="914403"/>
            <a:ext cx="7738115" cy="5453529"/>
          </a:xfrm>
        </p:spPr>
      </p:pic>
      <p:sp>
        <p:nvSpPr>
          <p:cNvPr id="8" name="CuadroTexto 7"/>
          <p:cNvSpPr txBox="1"/>
          <p:nvPr/>
        </p:nvSpPr>
        <p:spPr>
          <a:xfrm>
            <a:off x="724181" y="6564576"/>
            <a:ext cx="41890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/>
              <a:t>Foto: Guillermo Arias, 2018</a:t>
            </a:r>
          </a:p>
        </p:txBody>
      </p:sp>
    </p:spTree>
    <p:extLst>
      <p:ext uri="{BB962C8B-B14F-4D97-AF65-F5344CB8AC3E}">
        <p14:creationId xmlns:p14="http://schemas.microsoft.com/office/powerpoint/2010/main" val="992865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83258A-096F-4D9C-8ABC-7B6FE831C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6A4D3BFC-E0FC-4518-B74A-7EA2845963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007" y="204717"/>
            <a:ext cx="8819012" cy="6209731"/>
          </a:xfrm>
        </p:spPr>
      </p:pic>
    </p:spTree>
    <p:extLst>
      <p:ext uri="{BB962C8B-B14F-4D97-AF65-F5344CB8AC3E}">
        <p14:creationId xmlns:p14="http://schemas.microsoft.com/office/powerpoint/2010/main" val="15248275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32" y="968996"/>
            <a:ext cx="7820165" cy="5213444"/>
          </a:xfrm>
        </p:spPr>
      </p:pic>
      <p:sp>
        <p:nvSpPr>
          <p:cNvPr id="5" name="CuadroTexto 4"/>
          <p:cNvSpPr txBox="1"/>
          <p:nvPr/>
        </p:nvSpPr>
        <p:spPr>
          <a:xfrm>
            <a:off x="478517" y="6619168"/>
            <a:ext cx="41890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/>
              <a:t>Foto: Guillermo Arias</a:t>
            </a:r>
          </a:p>
        </p:txBody>
      </p:sp>
    </p:spTree>
    <p:extLst>
      <p:ext uri="{BB962C8B-B14F-4D97-AF65-F5344CB8AC3E}">
        <p14:creationId xmlns:p14="http://schemas.microsoft.com/office/powerpoint/2010/main" val="35715149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46" y="859818"/>
            <a:ext cx="8060739" cy="5596861"/>
          </a:xfrm>
        </p:spPr>
      </p:pic>
      <p:sp>
        <p:nvSpPr>
          <p:cNvPr id="5" name="CuadroTexto 4"/>
          <p:cNvSpPr txBox="1"/>
          <p:nvPr/>
        </p:nvSpPr>
        <p:spPr>
          <a:xfrm>
            <a:off x="628645" y="6509990"/>
            <a:ext cx="41890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/>
              <a:t>Foto: Guillermo Arias</a:t>
            </a:r>
          </a:p>
        </p:txBody>
      </p:sp>
    </p:spTree>
    <p:extLst>
      <p:ext uri="{BB962C8B-B14F-4D97-AF65-F5344CB8AC3E}">
        <p14:creationId xmlns:p14="http://schemas.microsoft.com/office/powerpoint/2010/main" val="10858892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16" y="832515"/>
            <a:ext cx="7543800" cy="5648027"/>
          </a:xfrm>
        </p:spPr>
      </p:pic>
      <p:sp>
        <p:nvSpPr>
          <p:cNvPr id="5" name="CuadroTexto 4"/>
          <p:cNvSpPr txBox="1"/>
          <p:nvPr/>
        </p:nvSpPr>
        <p:spPr>
          <a:xfrm>
            <a:off x="587701" y="6482688"/>
            <a:ext cx="41890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/>
              <a:t>Foto: Guillermo Arias</a:t>
            </a:r>
          </a:p>
        </p:txBody>
      </p:sp>
    </p:spTree>
    <p:extLst>
      <p:ext uri="{BB962C8B-B14F-4D97-AF65-F5344CB8AC3E}">
        <p14:creationId xmlns:p14="http://schemas.microsoft.com/office/powerpoint/2010/main" val="18491058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87" y="1105469"/>
            <a:ext cx="8593146" cy="4490112"/>
          </a:xfrm>
        </p:spPr>
      </p:pic>
      <p:sp>
        <p:nvSpPr>
          <p:cNvPr id="5" name="CuadroTexto 4"/>
          <p:cNvSpPr txBox="1"/>
          <p:nvPr/>
        </p:nvSpPr>
        <p:spPr>
          <a:xfrm>
            <a:off x="298287" y="5759354"/>
            <a:ext cx="41890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/>
              <a:t>Foto: Guillermo Arias</a:t>
            </a:r>
          </a:p>
        </p:txBody>
      </p:sp>
    </p:spTree>
    <p:extLst>
      <p:ext uri="{BB962C8B-B14F-4D97-AF65-F5344CB8AC3E}">
        <p14:creationId xmlns:p14="http://schemas.microsoft.com/office/powerpoint/2010/main" val="34253397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33" y="832522"/>
            <a:ext cx="8303462" cy="5527342"/>
          </a:xfrm>
        </p:spPr>
      </p:pic>
      <p:sp>
        <p:nvSpPr>
          <p:cNvPr id="5" name="Rectángulo 4"/>
          <p:cNvSpPr/>
          <p:nvPr/>
        </p:nvSpPr>
        <p:spPr>
          <a:xfrm>
            <a:off x="245660" y="6336996"/>
            <a:ext cx="192392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000" dirty="0"/>
              <a:t>Foto: José Hernández Claire</a:t>
            </a:r>
            <a:endParaRPr lang="es-ES" sz="100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690700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Segunda postal: </a:t>
            </a:r>
            <a:br>
              <a:rPr lang="es-ES" dirty="0"/>
            </a:br>
            <a:r>
              <a:rPr lang="es-ES" dirty="0"/>
              <a:t>El Caribe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5950425" y="1894026"/>
            <a:ext cx="1269241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s-ES" sz="2400" b="1" dirty="0"/>
              <a:t>Cuba</a:t>
            </a:r>
          </a:p>
          <a:p>
            <a:r>
              <a:rPr lang="es-ES" sz="2400" b="1" dirty="0"/>
              <a:t>Haití</a:t>
            </a:r>
          </a:p>
        </p:txBody>
      </p:sp>
    </p:spTree>
    <p:extLst>
      <p:ext uri="{BB962C8B-B14F-4D97-AF65-F5344CB8AC3E}">
        <p14:creationId xmlns:p14="http://schemas.microsoft.com/office/powerpoint/2010/main" val="42827009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596788" y="1473958"/>
            <a:ext cx="691941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dirty="0"/>
              <a:t>Desastres naturales y regímenes corruptos y autoritarios.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dirty="0"/>
              <a:t>Desplazamiento forzado-éxodo masivo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dirty="0"/>
              <a:t>Polos de desarrollo regionales y mercados laborales intermitentes (Brasil)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dirty="0"/>
              <a:t>2016 la crisis de los refugiados Haitianos en Frontera Norte de México.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787857" y="368490"/>
            <a:ext cx="5472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/>
              <a:t>Haití</a:t>
            </a:r>
          </a:p>
        </p:txBody>
      </p:sp>
    </p:spTree>
    <p:extLst>
      <p:ext uri="{BB962C8B-B14F-4D97-AF65-F5344CB8AC3E}">
        <p14:creationId xmlns:p14="http://schemas.microsoft.com/office/powerpoint/2010/main" val="16831215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05" y="941220"/>
            <a:ext cx="8292864" cy="4654370"/>
          </a:xfrm>
        </p:spPr>
      </p:pic>
      <p:sp>
        <p:nvSpPr>
          <p:cNvPr id="3" name="CuadroTexto 2"/>
          <p:cNvSpPr txBox="1"/>
          <p:nvPr/>
        </p:nvSpPr>
        <p:spPr>
          <a:xfrm>
            <a:off x="1160060" y="5841242"/>
            <a:ext cx="4544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La pequeña Haití en Tijuana</a:t>
            </a:r>
          </a:p>
        </p:txBody>
      </p:sp>
    </p:spTree>
    <p:extLst>
      <p:ext uri="{BB962C8B-B14F-4D97-AF65-F5344CB8AC3E}">
        <p14:creationId xmlns:p14="http://schemas.microsoft.com/office/powerpoint/2010/main" val="22038076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61860" cy="6858000"/>
          </a:xfrm>
        </p:spPr>
      </p:pic>
      <p:sp>
        <p:nvSpPr>
          <p:cNvPr id="2" name="CuadroTexto 1"/>
          <p:cNvSpPr txBox="1"/>
          <p:nvPr/>
        </p:nvSpPr>
        <p:spPr>
          <a:xfrm>
            <a:off x="5186149" y="464024"/>
            <a:ext cx="382137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Con Obama terminó la política de pies secos-pies mojados</a:t>
            </a:r>
          </a:p>
          <a:p>
            <a:endParaRPr lang="es-ES" dirty="0"/>
          </a:p>
          <a:p>
            <a:r>
              <a:rPr lang="es-ES" dirty="0"/>
              <a:t>Con </a:t>
            </a:r>
            <a:r>
              <a:rPr lang="es-ES" dirty="0" err="1"/>
              <a:t>Trump</a:t>
            </a:r>
            <a:r>
              <a:rPr lang="es-ES" dirty="0"/>
              <a:t> se agudizaron los discursos y prácticas contra el régimen cubano, impactando de forma negativa el desplazamiento de la población. </a:t>
            </a:r>
          </a:p>
        </p:txBody>
      </p:sp>
    </p:spTree>
    <p:extLst>
      <p:ext uri="{BB962C8B-B14F-4D97-AF65-F5344CB8AC3E}">
        <p14:creationId xmlns:p14="http://schemas.microsoft.com/office/powerpoint/2010/main" val="19075184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49" y="957072"/>
            <a:ext cx="7956550" cy="3978275"/>
          </a:xfrm>
        </p:spPr>
      </p:pic>
    </p:spTree>
    <p:extLst>
      <p:ext uri="{BB962C8B-B14F-4D97-AF65-F5344CB8AC3E}">
        <p14:creationId xmlns:p14="http://schemas.microsoft.com/office/powerpoint/2010/main" val="2856563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B1ECBF-EF9A-42AA-A877-6AA154710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1951" y="360666"/>
            <a:ext cx="6377940" cy="1293028"/>
          </a:xfrm>
        </p:spPr>
        <p:txBody>
          <a:bodyPr>
            <a:normAutofit/>
          </a:bodyPr>
          <a:lstStyle/>
          <a:p>
            <a:r>
              <a:rPr lang="es-ES" dirty="0"/>
              <a:t>Formas de “hacer” el mundo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611DE22-4FF4-4F95-BF00-BF0B896117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194" y="1247881"/>
            <a:ext cx="7955280" cy="2677691"/>
          </a:xfrm>
        </p:spPr>
        <p:txBody>
          <a:bodyPr>
            <a:normAutofit/>
          </a:bodyPr>
          <a:lstStyle/>
          <a:p>
            <a:r>
              <a:rPr lang="es-ES" sz="1800" dirty="0"/>
              <a:t>Expediciones</a:t>
            </a:r>
          </a:p>
          <a:p>
            <a:r>
              <a:rPr lang="es-ES" sz="1800" dirty="0"/>
              <a:t>Intercambio</a:t>
            </a:r>
          </a:p>
          <a:p>
            <a:r>
              <a:rPr lang="es-ES" sz="1800" dirty="0"/>
              <a:t>Colonizaciones</a:t>
            </a:r>
          </a:p>
          <a:p>
            <a:r>
              <a:rPr lang="es-ES" sz="1800" dirty="0"/>
              <a:t>Comercio</a:t>
            </a:r>
          </a:p>
          <a:p>
            <a:r>
              <a:rPr lang="es-ES" sz="1800" dirty="0"/>
              <a:t>Esclavismo</a:t>
            </a:r>
          </a:p>
          <a:p>
            <a:r>
              <a:rPr lang="es-ES" sz="1800" dirty="0"/>
              <a:t>Migraciones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905" y="3519758"/>
            <a:ext cx="6305266" cy="315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5749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89" y="286603"/>
            <a:ext cx="4191568" cy="6287354"/>
          </a:xfrm>
        </p:spPr>
      </p:pic>
      <p:sp>
        <p:nvSpPr>
          <p:cNvPr id="6" name="Rectángulo 5"/>
          <p:cNvSpPr/>
          <p:nvPr/>
        </p:nvSpPr>
        <p:spPr>
          <a:xfrm>
            <a:off x="4763069" y="6343100"/>
            <a:ext cx="192392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000" dirty="0"/>
              <a:t>Foto: José Hernández Claire</a:t>
            </a:r>
            <a:endParaRPr lang="es-ES" sz="1000" i="0" dirty="0">
              <a:effectLst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667534" y="477672"/>
            <a:ext cx="41079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Exigencias contrapuestas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Entrar a EM-salir de la EM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Mayores recursos económicos, sociales y políticos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Priva la incertidumbre</a:t>
            </a:r>
          </a:p>
        </p:txBody>
      </p:sp>
    </p:spTree>
    <p:extLst>
      <p:ext uri="{BB962C8B-B14F-4D97-AF65-F5344CB8AC3E}">
        <p14:creationId xmlns:p14="http://schemas.microsoft.com/office/powerpoint/2010/main" val="20449651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1C9404-43C8-4EEE-8F0A-1519BCDB9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6A7170A-CD76-4DDB-9E9C-3FE884B7B3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8196" y="0"/>
            <a:ext cx="4418203" cy="6818214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A8A93C2-B3BD-4513-AF20-AFD1ECDC9B62}"/>
              </a:ext>
            </a:extLst>
          </p:cNvPr>
          <p:cNvSpPr txBox="1"/>
          <p:nvPr/>
        </p:nvSpPr>
        <p:spPr>
          <a:xfrm>
            <a:off x="5540587" y="6468533"/>
            <a:ext cx="32241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Fuente: Nodal. Con información de OIM 2019</a:t>
            </a:r>
          </a:p>
        </p:txBody>
      </p:sp>
    </p:spTree>
    <p:extLst>
      <p:ext uri="{BB962C8B-B14F-4D97-AF65-F5344CB8AC3E}">
        <p14:creationId xmlns:p14="http://schemas.microsoft.com/office/powerpoint/2010/main" val="10976763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Tercera postal: Trasatlánticas</a:t>
            </a:r>
          </a:p>
        </p:txBody>
      </p:sp>
      <p:sp>
        <p:nvSpPr>
          <p:cNvPr id="4" name="Rectángulo 3"/>
          <p:cNvSpPr/>
          <p:nvPr/>
        </p:nvSpPr>
        <p:spPr>
          <a:xfrm>
            <a:off x="3125337" y="6185490"/>
            <a:ext cx="2777320" cy="39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es-ES" dirty="0">
                <a:ea typeface="Calibri" panose="020F0502020204030204" pitchFamily="34" charset="0"/>
                <a:cs typeface="Times New Roman" panose="02020603050405020304" pitchFamily="18" charset="0"/>
              </a:rPr>
              <a:t>Costa de Marfil</a:t>
            </a:r>
          </a:p>
        </p:txBody>
      </p:sp>
      <p:sp>
        <p:nvSpPr>
          <p:cNvPr id="3" name="Rectángulo 2"/>
          <p:cNvSpPr/>
          <p:nvPr/>
        </p:nvSpPr>
        <p:spPr>
          <a:xfrm>
            <a:off x="2286066" y="2398040"/>
            <a:ext cx="1266693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es-MX" dirty="0">
                <a:ea typeface="Calibri" panose="020F0502020204030204" pitchFamily="34" charset="0"/>
                <a:cs typeface="Times New Roman" panose="02020603050405020304" pitchFamily="18" charset="0"/>
              </a:rPr>
              <a:t>India </a:t>
            </a:r>
            <a:endParaRPr lang="es-ES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408838" y="3680740"/>
            <a:ext cx="1976823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es-MX" dirty="0">
                <a:ea typeface="Calibri" panose="020F0502020204030204" pitchFamily="34" charset="0"/>
                <a:cs typeface="Times New Roman" panose="02020603050405020304" pitchFamily="18" charset="0"/>
              </a:rPr>
              <a:t>Bangladesh</a:t>
            </a:r>
            <a:endParaRPr lang="es-ES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798402" y="2507577"/>
            <a:ext cx="1709122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es-MX" dirty="0">
                <a:ea typeface="Calibri" panose="020F0502020204030204" pitchFamily="34" charset="0"/>
                <a:cs typeface="Times New Roman" panose="02020603050405020304" pitchFamily="18" charset="0"/>
              </a:rPr>
              <a:t>Camerún</a:t>
            </a:r>
            <a:endParaRPr lang="es-ES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4383645" y="4458615"/>
            <a:ext cx="1329210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es-MX" dirty="0">
                <a:ea typeface="Calibri" panose="020F0502020204030204" pitchFamily="34" charset="0"/>
                <a:cs typeface="Times New Roman" panose="02020603050405020304" pitchFamily="18" charset="0"/>
              </a:rPr>
              <a:t>Nepal</a:t>
            </a:r>
            <a:endParaRPr lang="es-ES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692359" y="3407690"/>
            <a:ext cx="1340432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es-MX" dirty="0">
                <a:ea typeface="Calibri" panose="020F0502020204030204" pitchFamily="34" charset="0"/>
                <a:cs typeface="Times New Roman" panose="02020603050405020304" pitchFamily="18" charset="0"/>
              </a:rPr>
              <a:t>Eritrea</a:t>
            </a:r>
          </a:p>
        </p:txBody>
      </p:sp>
      <p:sp>
        <p:nvSpPr>
          <p:cNvPr id="9" name="Rectángulo 8"/>
          <p:cNvSpPr/>
          <p:nvPr/>
        </p:nvSpPr>
        <p:spPr>
          <a:xfrm>
            <a:off x="6489896" y="5058690"/>
            <a:ext cx="1568058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es-ES" dirty="0">
                <a:ea typeface="Calibri" panose="020F0502020204030204" pitchFamily="34" charset="0"/>
                <a:cs typeface="Times New Roman" panose="02020603050405020304" pitchFamily="18" charset="0"/>
              </a:rPr>
              <a:t>Pakistán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1175426" y="4185565"/>
            <a:ext cx="1468672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es-ES" dirty="0">
                <a:ea typeface="Calibri" panose="020F0502020204030204" pitchFamily="34" charset="0"/>
                <a:cs typeface="Times New Roman" panose="02020603050405020304" pitchFamily="18" charset="0"/>
              </a:rPr>
              <a:t>Angola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3316287" y="4909465"/>
            <a:ext cx="1444626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es-ES" dirty="0">
                <a:ea typeface="Calibri" panose="020F0502020204030204" pitchFamily="34" charset="0"/>
                <a:cs typeface="Times New Roman" panose="02020603050405020304" pitchFamily="18" charset="0"/>
              </a:rPr>
              <a:t>Ghana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5004151" y="5619077"/>
            <a:ext cx="1535998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es-ES" dirty="0">
                <a:ea typeface="Calibri" panose="020F0502020204030204" pitchFamily="34" charset="0"/>
                <a:cs typeface="Times New Roman" panose="02020603050405020304" pitchFamily="18" charset="0"/>
              </a:rPr>
              <a:t>Somalia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1910279" y="5414290"/>
            <a:ext cx="1665841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es-ES" dirty="0">
                <a:ea typeface="Calibri" panose="020F0502020204030204" pitchFamily="34" charset="0"/>
                <a:cs typeface="Times New Roman" panose="02020603050405020304" pitchFamily="18" charset="0"/>
              </a:rPr>
              <a:t>El Congo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6627761" y="3653752"/>
            <a:ext cx="1619354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es-ES" dirty="0">
                <a:ea typeface="Calibri" panose="020F0502020204030204" pitchFamily="34" charset="0"/>
                <a:cs typeface="Times New Roman" panose="02020603050405020304" pitchFamily="18" charset="0"/>
              </a:rPr>
              <a:t>Sri Lanka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6013791" y="2971127"/>
            <a:ext cx="1374094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es-ES" dirty="0">
                <a:ea typeface="Calibri" panose="020F0502020204030204" pitchFamily="34" charset="0"/>
                <a:cs typeface="Times New Roman" panose="02020603050405020304" pitchFamily="18" charset="0"/>
              </a:rPr>
              <a:t>Lesoto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5902657" y="1542197"/>
            <a:ext cx="1084997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s-ES" b="1" dirty="0"/>
              <a:t>África</a:t>
            </a:r>
          </a:p>
          <a:p>
            <a:r>
              <a:rPr lang="es-ES" b="1" dirty="0"/>
              <a:t>Asia</a:t>
            </a:r>
          </a:p>
        </p:txBody>
      </p:sp>
    </p:spTree>
    <p:extLst>
      <p:ext uri="{BB962C8B-B14F-4D97-AF65-F5344CB8AC3E}">
        <p14:creationId xmlns:p14="http://schemas.microsoft.com/office/powerpoint/2010/main" val="23615656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60" y="286594"/>
            <a:ext cx="8291028" cy="5527351"/>
          </a:xfrm>
        </p:spPr>
      </p:pic>
      <p:sp>
        <p:nvSpPr>
          <p:cNvPr id="5" name="CuadroTexto 4"/>
          <p:cNvSpPr txBox="1"/>
          <p:nvPr/>
        </p:nvSpPr>
        <p:spPr>
          <a:xfrm>
            <a:off x="1027325" y="5827597"/>
            <a:ext cx="25620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Notimex</a:t>
            </a:r>
          </a:p>
        </p:txBody>
      </p:sp>
    </p:spTree>
    <p:extLst>
      <p:ext uri="{BB962C8B-B14F-4D97-AF65-F5344CB8AC3E}">
        <p14:creationId xmlns:p14="http://schemas.microsoft.com/office/powerpoint/2010/main" val="4314237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2168922"/>
            <a:ext cx="6591300" cy="3707606"/>
          </a:xfrm>
        </p:spPr>
      </p:pic>
      <p:sp>
        <p:nvSpPr>
          <p:cNvPr id="5" name="CuadroTexto 4"/>
          <p:cNvSpPr txBox="1"/>
          <p:nvPr/>
        </p:nvSpPr>
        <p:spPr>
          <a:xfrm>
            <a:off x="936581" y="5868534"/>
            <a:ext cx="2966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Fuente: El Financiero.</a:t>
            </a:r>
          </a:p>
        </p:txBody>
      </p:sp>
    </p:spTree>
    <p:extLst>
      <p:ext uri="{BB962C8B-B14F-4D97-AF65-F5344CB8AC3E}">
        <p14:creationId xmlns:p14="http://schemas.microsoft.com/office/powerpoint/2010/main" val="27841844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95" y="286604"/>
            <a:ext cx="8661778" cy="4872250"/>
          </a:xfrm>
        </p:spPr>
      </p:pic>
      <p:sp>
        <p:nvSpPr>
          <p:cNvPr id="5" name="CuadroTexto 4"/>
          <p:cNvSpPr txBox="1"/>
          <p:nvPr/>
        </p:nvSpPr>
        <p:spPr>
          <a:xfrm>
            <a:off x="1000028" y="5145207"/>
            <a:ext cx="25620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Notimex</a:t>
            </a:r>
          </a:p>
        </p:txBody>
      </p:sp>
    </p:spTree>
    <p:extLst>
      <p:ext uri="{BB962C8B-B14F-4D97-AF65-F5344CB8AC3E}">
        <p14:creationId xmlns:p14="http://schemas.microsoft.com/office/powerpoint/2010/main" val="4160493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80" y="399601"/>
            <a:ext cx="8086795" cy="5387050"/>
          </a:xfrm>
        </p:spPr>
      </p:pic>
      <p:sp>
        <p:nvSpPr>
          <p:cNvPr id="5" name="CuadroTexto 4"/>
          <p:cNvSpPr txBox="1"/>
          <p:nvPr/>
        </p:nvSpPr>
        <p:spPr>
          <a:xfrm>
            <a:off x="904495" y="5786651"/>
            <a:ext cx="25620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Notimex</a:t>
            </a:r>
          </a:p>
        </p:txBody>
      </p:sp>
    </p:spTree>
    <p:extLst>
      <p:ext uri="{BB962C8B-B14F-4D97-AF65-F5344CB8AC3E}">
        <p14:creationId xmlns:p14="http://schemas.microsoft.com/office/powerpoint/2010/main" val="25447901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76" y="1011982"/>
            <a:ext cx="8375981" cy="3809720"/>
          </a:xfrm>
        </p:spPr>
      </p:pic>
      <p:sp>
        <p:nvSpPr>
          <p:cNvPr id="5" name="CuadroTexto 4"/>
          <p:cNvSpPr txBox="1"/>
          <p:nvPr/>
        </p:nvSpPr>
        <p:spPr>
          <a:xfrm>
            <a:off x="1013678" y="4835350"/>
            <a:ext cx="25620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Notimex</a:t>
            </a:r>
          </a:p>
        </p:txBody>
      </p:sp>
    </p:spTree>
    <p:extLst>
      <p:ext uri="{BB962C8B-B14F-4D97-AF65-F5344CB8AC3E}">
        <p14:creationId xmlns:p14="http://schemas.microsoft.com/office/powerpoint/2010/main" val="19312072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90" y="385953"/>
            <a:ext cx="8373619" cy="5578119"/>
          </a:xfrm>
        </p:spPr>
      </p:pic>
      <p:sp>
        <p:nvSpPr>
          <p:cNvPr id="5" name="CuadroTexto 4"/>
          <p:cNvSpPr txBox="1"/>
          <p:nvPr/>
        </p:nvSpPr>
        <p:spPr>
          <a:xfrm>
            <a:off x="1054620" y="5964075"/>
            <a:ext cx="25620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Notimex</a:t>
            </a:r>
          </a:p>
        </p:txBody>
      </p:sp>
    </p:spTree>
    <p:extLst>
      <p:ext uri="{BB962C8B-B14F-4D97-AF65-F5344CB8AC3E}">
        <p14:creationId xmlns:p14="http://schemas.microsoft.com/office/powerpoint/2010/main" val="14181590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A22B11-4FFC-4666-8148-5A5C022A2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Tres premisas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9E11FE1-1198-400A-8F56-A417D0E0E5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s-ES" dirty="0"/>
              <a:t>Que el movimiento es consustancial al desarrollo de las condiciones de la vida y parte de la naturaleza de lo humano.</a:t>
            </a:r>
          </a:p>
          <a:p>
            <a:pPr marL="457200" indent="-457200">
              <a:buFont typeface="+mj-lt"/>
              <a:buAutoNum type="arabicPeriod"/>
            </a:pPr>
            <a:r>
              <a:rPr lang="es-ES" dirty="0"/>
              <a:t>Que la “representación” que se hace sobre los flujos poblacionales se establece desde la óptica del poder. </a:t>
            </a:r>
          </a:p>
          <a:p>
            <a:pPr marL="457200" indent="-457200">
              <a:buFont typeface="+mj-lt"/>
              <a:buAutoNum type="arabicPeriod"/>
            </a:pPr>
            <a:r>
              <a:rPr lang="es-ES" dirty="0"/>
              <a:t>Que hay un ordenamiento del mundo que se basa en la implementación de diversos estados de excepción. </a:t>
            </a:r>
          </a:p>
          <a:p>
            <a:pPr marL="457200" indent="-457200">
              <a:buFont typeface="+mj-lt"/>
              <a:buAutoNum type="arabicPeriod"/>
            </a:pPr>
            <a:r>
              <a:rPr lang="es-ES" dirty="0"/>
              <a:t>Qué comienza un nuevo “ordenamiento” del mundo basado en el gobierno pandémico de las migraciones. </a:t>
            </a:r>
          </a:p>
        </p:txBody>
      </p:sp>
    </p:spTree>
    <p:extLst>
      <p:ext uri="{BB962C8B-B14F-4D97-AF65-F5344CB8AC3E}">
        <p14:creationId xmlns:p14="http://schemas.microsoft.com/office/powerpoint/2010/main" val="1776564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DB59A3-7B5F-4751-8476-112D2E98C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2242" y="624110"/>
            <a:ext cx="6589199" cy="1280890"/>
          </a:xfrm>
        </p:spPr>
        <p:txBody>
          <a:bodyPr/>
          <a:lstStyle/>
          <a:p>
            <a:pPr algn="ctr"/>
            <a:r>
              <a:rPr lang="es-ES" dirty="0"/>
              <a:t>Migración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D8BD13DD-0E24-454D-A606-0204E14476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5798765"/>
              </p:ext>
            </p:extLst>
          </p:nvPr>
        </p:nvGraphicFramePr>
        <p:xfrm>
          <a:off x="1028700" y="1930676"/>
          <a:ext cx="7558709" cy="3486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1064529" y="6460018"/>
            <a:ext cx="36848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/>
              <a:t>Fuente: ONU, PNUD, ACNUR, CEPAL, 2017</a:t>
            </a:r>
          </a:p>
        </p:txBody>
      </p:sp>
    </p:spTree>
    <p:extLst>
      <p:ext uri="{BB962C8B-B14F-4D97-AF65-F5344CB8AC3E}">
        <p14:creationId xmlns:p14="http://schemas.microsoft.com/office/powerpoint/2010/main" val="8902607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/>
          <p:cNvSpPr txBox="1">
            <a:spLocks noGrp="1"/>
          </p:cNvSpPr>
          <p:nvPr>
            <p:ph idx="1"/>
          </p:nvPr>
        </p:nvSpPr>
        <p:spPr>
          <a:xfrm>
            <a:off x="2160779" y="1928884"/>
            <a:ext cx="6591985" cy="2210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s-ES" i="1" dirty="0"/>
              <a:t>…Y quizá no llegaré a ninguna parte</a:t>
            </a:r>
          </a:p>
          <a:p>
            <a:pPr marL="0" indent="0">
              <a:buNone/>
            </a:pPr>
            <a:r>
              <a:rPr lang="es-ES" i="1" dirty="0"/>
              <a:t>Pero como todos</a:t>
            </a:r>
          </a:p>
          <a:p>
            <a:pPr marL="0" indent="0">
              <a:buNone/>
            </a:pPr>
            <a:r>
              <a:rPr lang="es-ES" i="1" dirty="0"/>
              <a:t>conservaré mi derecho a desaparecer</a:t>
            </a:r>
          </a:p>
          <a:p>
            <a:endParaRPr lang="es-ES" dirty="0"/>
          </a:p>
          <a:p>
            <a:pPr marL="0" indent="0">
              <a:buNone/>
            </a:pPr>
            <a:r>
              <a:rPr lang="es-ES" sz="1200" dirty="0"/>
              <a:t>(fragmento) </a:t>
            </a:r>
            <a:endParaRPr lang="es-ES" sz="1200" i="1" dirty="0"/>
          </a:p>
          <a:p>
            <a:pPr marL="0" indent="0">
              <a:buNone/>
            </a:pPr>
            <a:r>
              <a:rPr lang="es-ES" sz="1200" dirty="0"/>
              <a:t>De: Carlos Velásquez</a:t>
            </a:r>
          </a:p>
        </p:txBody>
      </p:sp>
    </p:spTree>
    <p:extLst>
      <p:ext uri="{BB962C8B-B14F-4D97-AF65-F5344CB8AC3E}">
        <p14:creationId xmlns:p14="http://schemas.microsoft.com/office/powerpoint/2010/main" val="4037526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467ADB46-CEF9-4E66-82A6-42BC822669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905056"/>
              </p:ext>
            </p:extLst>
          </p:nvPr>
        </p:nvGraphicFramePr>
        <p:xfrm>
          <a:off x="204717" y="1010342"/>
          <a:ext cx="8458421" cy="4571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204717" y="6460018"/>
            <a:ext cx="36848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/>
              <a:t>Fuente: ONU, PNUD, ACNUR, CEPAL, 2017</a:t>
            </a:r>
          </a:p>
        </p:txBody>
      </p:sp>
    </p:spTree>
    <p:extLst>
      <p:ext uri="{BB962C8B-B14F-4D97-AF65-F5344CB8AC3E}">
        <p14:creationId xmlns:p14="http://schemas.microsoft.com/office/powerpoint/2010/main" val="3971571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239"/>
            <a:ext cx="9131025" cy="5517062"/>
          </a:xfrm>
        </p:spPr>
      </p:pic>
      <p:sp>
        <p:nvSpPr>
          <p:cNvPr id="5" name="CuadroTexto 4"/>
          <p:cNvSpPr txBox="1"/>
          <p:nvPr/>
        </p:nvSpPr>
        <p:spPr>
          <a:xfrm>
            <a:off x="1053509" y="5943178"/>
            <a:ext cx="26859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solidFill>
                  <a:schemeClr val="bg1"/>
                </a:solidFill>
              </a:rPr>
              <a:t>Fuente: IDMC, 2015</a:t>
            </a:r>
          </a:p>
        </p:txBody>
      </p:sp>
    </p:spTree>
    <p:extLst>
      <p:ext uri="{BB962C8B-B14F-4D97-AF65-F5344CB8AC3E}">
        <p14:creationId xmlns:p14="http://schemas.microsoft.com/office/powerpoint/2010/main" val="3989834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9AAB968D-CBDA-46B7-BE0B-B67037B66989}"/>
              </a:ext>
            </a:extLst>
          </p:cNvPr>
          <p:cNvSpPr txBox="1"/>
          <p:nvPr/>
        </p:nvSpPr>
        <p:spPr>
          <a:xfrm>
            <a:off x="1119712" y="253097"/>
            <a:ext cx="802428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s-ES" sz="1600" b="1" dirty="0"/>
              <a:t>10 países albergan el 50% de los inmigrantes de todo el mundo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s-ES" sz="1600" b="1" dirty="0"/>
          </a:p>
          <a:p>
            <a:pPr marL="685800" lvl="1" indent="-342900">
              <a:buFont typeface="+mj-lt"/>
              <a:buAutoNum type="arabicPeriod"/>
            </a:pPr>
            <a:r>
              <a:rPr lang="es-ES" sz="1600" dirty="0"/>
              <a:t>EE.UU. 46.6 millones de personas 		Población total (325 millones)</a:t>
            </a:r>
          </a:p>
          <a:p>
            <a:pPr marL="685800" lvl="1" indent="-342900">
              <a:buFont typeface="+mj-lt"/>
              <a:buAutoNum type="arabicPeriod"/>
            </a:pPr>
            <a:r>
              <a:rPr lang="es-ES" sz="1600" dirty="0"/>
              <a:t>Alemania 12 millones</a:t>
            </a:r>
          </a:p>
          <a:p>
            <a:pPr marL="685800" lvl="1" indent="-342900">
              <a:buFont typeface="+mj-lt"/>
              <a:buAutoNum type="arabicPeriod"/>
            </a:pPr>
            <a:r>
              <a:rPr lang="es-ES" sz="1600" dirty="0"/>
              <a:t>Rusia 11.6 millones</a:t>
            </a:r>
          </a:p>
          <a:p>
            <a:pPr marL="685800" lvl="1" indent="-342900">
              <a:buFont typeface="+mj-lt"/>
              <a:buAutoNum type="arabicPeriod"/>
            </a:pPr>
            <a:r>
              <a:rPr lang="es-ES" sz="1600" dirty="0"/>
              <a:t>Arabia Saudita 10.2</a:t>
            </a:r>
          </a:p>
          <a:p>
            <a:pPr marL="685800" lvl="1" indent="-342900">
              <a:buFont typeface="+mj-lt"/>
              <a:buAutoNum type="arabicPeriod"/>
            </a:pPr>
            <a:r>
              <a:rPr lang="es-ES" sz="1600" dirty="0"/>
              <a:t>Reino Unido 8.5</a:t>
            </a:r>
          </a:p>
          <a:p>
            <a:pPr marL="685800" lvl="1" indent="-342900">
              <a:buFont typeface="+mj-lt"/>
              <a:buAutoNum type="arabicPeriod"/>
            </a:pPr>
            <a:r>
              <a:rPr lang="es-ES" sz="1600" dirty="0"/>
              <a:t>Emiratos Árabes 8.4</a:t>
            </a:r>
          </a:p>
          <a:p>
            <a:pPr marL="685800" lvl="1" indent="-342900">
              <a:buFont typeface="+mj-lt"/>
              <a:buAutoNum type="arabicPeriod"/>
            </a:pPr>
            <a:r>
              <a:rPr lang="es-ES" sz="1600" dirty="0"/>
              <a:t>Canadá 7.8</a:t>
            </a:r>
          </a:p>
          <a:p>
            <a:pPr marL="685800" lvl="1" indent="-342900">
              <a:buFont typeface="+mj-lt"/>
              <a:buAutoNum type="arabicPeriod"/>
            </a:pPr>
            <a:r>
              <a:rPr lang="es-ES" sz="1600" dirty="0"/>
              <a:t>Francia 7.8</a:t>
            </a:r>
          </a:p>
          <a:p>
            <a:pPr marL="685800" lvl="1" indent="-342900">
              <a:buFont typeface="+mj-lt"/>
              <a:buAutoNum type="arabicPeriod"/>
            </a:pPr>
            <a:r>
              <a:rPr lang="es-ES" sz="1600" dirty="0"/>
              <a:t>Australia 6.8</a:t>
            </a:r>
          </a:p>
          <a:p>
            <a:pPr marL="685800" lvl="1" indent="-342900">
              <a:buFont typeface="+mj-lt"/>
              <a:buAutoNum type="arabicPeriod"/>
            </a:pPr>
            <a:r>
              <a:rPr lang="es-ES" sz="1600" dirty="0"/>
              <a:t>España 5.9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s-ES" sz="16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ES" sz="1600" dirty="0"/>
              <a:t>EE.UU. Receptor del 20% del total del flujo.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s-ES" sz="16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ES" sz="1600" dirty="0"/>
              <a:t>En términos de población: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s-ES" sz="1600" b="1" dirty="0"/>
              <a:t>Emiratos Árabes Unidos </a:t>
            </a:r>
            <a:r>
              <a:rPr lang="es-ES" sz="1600" dirty="0"/>
              <a:t>es el país con mayor presencia de migrantes </a:t>
            </a:r>
            <a:r>
              <a:rPr lang="es-ES" sz="1600" b="1" dirty="0"/>
              <a:t>(88.4%)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endParaRPr lang="es-ES" sz="1600" dirty="0"/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s-ES" sz="1600" dirty="0"/>
              <a:t>Catar (75.5%)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endParaRPr lang="es-ES" sz="1600" dirty="0"/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s-ES" sz="1600" dirty="0"/>
              <a:t>Kuwait (73.6%)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endParaRPr lang="es-ES" sz="1600" dirty="0"/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s-ES" sz="1600" b="1" dirty="0"/>
              <a:t>EE.UU. (13.5%)</a:t>
            </a:r>
          </a:p>
          <a:p>
            <a:endParaRPr lang="es-ES" sz="1600" dirty="0"/>
          </a:p>
        </p:txBody>
      </p:sp>
      <p:sp>
        <p:nvSpPr>
          <p:cNvPr id="3" name="CuadroTexto 2"/>
          <p:cNvSpPr txBox="1"/>
          <p:nvPr/>
        </p:nvSpPr>
        <p:spPr>
          <a:xfrm>
            <a:off x="204717" y="6460018"/>
            <a:ext cx="36848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/>
              <a:t>Fuente: ONU, ACNUR, CEPAL, 2017</a:t>
            </a:r>
          </a:p>
        </p:txBody>
      </p:sp>
    </p:spTree>
    <p:extLst>
      <p:ext uri="{BB962C8B-B14F-4D97-AF65-F5344CB8AC3E}">
        <p14:creationId xmlns:p14="http://schemas.microsoft.com/office/powerpoint/2010/main" val="2268672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EC15D3C-DF6F-47B7-8604-CD77779B9E02}"/>
              </a:ext>
            </a:extLst>
          </p:cNvPr>
          <p:cNvSpPr txBox="1"/>
          <p:nvPr/>
        </p:nvSpPr>
        <p:spPr>
          <a:xfrm>
            <a:off x="1147302" y="2238790"/>
            <a:ext cx="818776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s-ES" sz="1600" dirty="0"/>
              <a:t>India (16 millones)			Población total (1324</a:t>
            </a:r>
            <a:r>
              <a:rPr lang="es-ES" sz="1200" dirty="0"/>
              <a:t> millones de personas</a:t>
            </a:r>
            <a:r>
              <a:rPr lang="es-ES" sz="1600" dirty="0"/>
              <a:t>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s-ES" sz="16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ES" sz="1600" dirty="0"/>
              <a:t>México (12 millones)	                 Población total (124.5 millones)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s-ES" sz="16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ES" sz="1600" dirty="0"/>
              <a:t>Rusia (10 millones)			PT (144 millones)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s-ES" sz="16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ES" sz="1600" dirty="0"/>
              <a:t>China (9.5 millones)	                 PT (1379 millones)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s-ES" sz="16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ES" sz="1600" dirty="0"/>
              <a:t>Pakistán (5.9 millones)	         PT (193 millones)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s-ES" sz="16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ES" sz="1600" dirty="0"/>
              <a:t>Ucrania (5.8 millones)	         PT (45 millones) 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3E0430C8-EF49-4359-96A0-2BF614076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0837" y="989456"/>
            <a:ext cx="7200900" cy="767798"/>
          </a:xfrm>
        </p:spPr>
        <p:txBody>
          <a:bodyPr>
            <a:normAutofit fontScale="90000"/>
          </a:bodyPr>
          <a:lstStyle/>
          <a:p>
            <a:r>
              <a:rPr lang="es-ES" dirty="0"/>
              <a:t>Países con más ciudadanos fuera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04717" y="6460018"/>
            <a:ext cx="36848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/>
              <a:t>Fuente: ONU, ACNUR, CEPAL, 2017</a:t>
            </a:r>
          </a:p>
        </p:txBody>
      </p:sp>
    </p:spTree>
    <p:extLst>
      <p:ext uri="{BB962C8B-B14F-4D97-AF65-F5344CB8AC3E}">
        <p14:creationId xmlns:p14="http://schemas.microsoft.com/office/powerpoint/2010/main" val="1674129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7FBD75-CC9E-41DE-958B-9054C203F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1er mito </a:t>
            </a:r>
            <a:br>
              <a:rPr lang="es-ES" dirty="0"/>
            </a:br>
            <a:r>
              <a:rPr lang="es-ES" dirty="0"/>
              <a:t>La </a:t>
            </a:r>
            <a:r>
              <a:rPr lang="es-ES" b="1" dirty="0"/>
              <a:t>invasión</a:t>
            </a:r>
            <a:r>
              <a:rPr lang="es-ES" dirty="0"/>
              <a:t> de los</a:t>
            </a:r>
            <a:r>
              <a:rPr lang="es-ES" b="1" dirty="0"/>
              <a:t> migrantes </a:t>
            </a:r>
            <a:r>
              <a:rPr lang="es-ES" dirty="0"/>
              <a:t>a los países del norte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5B3AC9A-3542-454B-BF7B-30A3CAE74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9350" y="2421625"/>
            <a:ext cx="7200900" cy="1267239"/>
          </a:xfrm>
        </p:spPr>
        <p:txBody>
          <a:bodyPr>
            <a:noAutofit/>
          </a:bodyPr>
          <a:lstStyle/>
          <a:p>
            <a:r>
              <a:rPr lang="es-ES" sz="1600" dirty="0"/>
              <a:t>La migración sur-sur es mayor que la migración sur-norte</a:t>
            </a:r>
          </a:p>
          <a:p>
            <a:r>
              <a:rPr lang="es-ES" sz="1600" dirty="0"/>
              <a:t>Desde 2013 casi 40% de los migrantes internacionales se trasladaron de economías en desarrollo a otras economías en desarrollo. </a:t>
            </a:r>
          </a:p>
          <a:p>
            <a:r>
              <a:rPr lang="es-ES" sz="1600" dirty="0"/>
              <a:t>Solo 34% se desplazó de economías en desarrollo a países desarrollados</a:t>
            </a:r>
          </a:p>
        </p:txBody>
      </p:sp>
    </p:spTree>
    <p:extLst>
      <p:ext uri="{BB962C8B-B14F-4D97-AF65-F5344CB8AC3E}">
        <p14:creationId xmlns:p14="http://schemas.microsoft.com/office/powerpoint/2010/main" val="652334274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4081</TotalTime>
  <Words>870</Words>
  <Application>Microsoft Office PowerPoint</Application>
  <PresentationFormat>Presentación en pantalla (4:3)</PresentationFormat>
  <Paragraphs>174</Paragraphs>
  <Slides>40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40</vt:i4>
      </vt:variant>
    </vt:vector>
  </HeadingPairs>
  <TitlesOfParts>
    <vt:vector size="45" baseType="lpstr">
      <vt:lpstr>Arial</vt:lpstr>
      <vt:lpstr>Bahnschrift SemiBold Condensed</vt:lpstr>
      <vt:lpstr>Century Gothic</vt:lpstr>
      <vt:lpstr>Wingdings 3</vt:lpstr>
      <vt:lpstr>Espiral</vt:lpstr>
      <vt:lpstr>Serie: La crisis de Covid-19 y caminos hacia la recuperación sostenible en la Unión Europea, América Latina y el Caribe</vt:lpstr>
      <vt:lpstr>Presentación de PowerPoint</vt:lpstr>
      <vt:lpstr>Formas de “hacer” el mundo</vt:lpstr>
      <vt:lpstr>Migración</vt:lpstr>
      <vt:lpstr>Presentación de PowerPoint</vt:lpstr>
      <vt:lpstr>Presentación de PowerPoint</vt:lpstr>
      <vt:lpstr>Presentación de PowerPoint</vt:lpstr>
      <vt:lpstr>Países con más ciudadanos fuera </vt:lpstr>
      <vt:lpstr>1er mito  La invasión de los migrantes a los países del norte</vt:lpstr>
      <vt:lpstr>2º mito.  La invasión de los refugiados a los países del norte</vt:lpstr>
      <vt:lpstr>La frontera y los procesos de fronterización </vt:lpstr>
      <vt:lpstr>La Frontera como “hecho fronterizo”</vt:lpstr>
      <vt:lpstr>Presentación de PowerPoint</vt:lpstr>
      <vt:lpstr>Refronterización </vt:lpstr>
      <vt:lpstr>Presentación de PowerPoint</vt:lpstr>
      <vt:lpstr>Presentación de PowerPoint</vt:lpstr>
      <vt:lpstr>Tres postales</vt:lpstr>
      <vt:lpstr>Primera postal: Centroamérica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Segunda postal:  El Caribe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Tercera postal: Trasatlánticas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Tres premisas </vt:lpstr>
      <vt:lpstr>Presentación de PowerPoint</vt:lpstr>
    </vt:vector>
  </TitlesOfParts>
  <Company>MasPc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Mac Book</dc:creator>
  <cp:lastModifiedBy>Abbdel Camargo Martínez</cp:lastModifiedBy>
  <cp:revision>77</cp:revision>
  <dcterms:created xsi:type="dcterms:W3CDTF">2018-10-24T15:00:14Z</dcterms:created>
  <dcterms:modified xsi:type="dcterms:W3CDTF">2021-08-26T11:39:30Z</dcterms:modified>
</cp:coreProperties>
</file>