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73" r:id="rId2"/>
    <p:sldId id="949" r:id="rId3"/>
    <p:sldId id="256" r:id="rId4"/>
    <p:sldId id="782" r:id="rId5"/>
    <p:sldId id="948" r:id="rId6"/>
    <p:sldId id="969" r:id="rId7"/>
    <p:sldId id="946" r:id="rId8"/>
    <p:sldId id="786" r:id="rId9"/>
    <p:sldId id="974" r:id="rId10"/>
    <p:sldId id="963" r:id="rId11"/>
    <p:sldId id="939" r:id="rId12"/>
    <p:sldId id="940" r:id="rId13"/>
    <p:sldId id="957" r:id="rId14"/>
    <p:sldId id="965" r:id="rId15"/>
    <p:sldId id="769" r:id="rId16"/>
    <p:sldId id="771" r:id="rId17"/>
    <p:sldId id="959" r:id="rId18"/>
    <p:sldId id="970" r:id="rId19"/>
    <p:sldId id="960" r:id="rId20"/>
    <p:sldId id="971" r:id="rId21"/>
    <p:sldId id="967" r:id="rId22"/>
    <p:sldId id="968" r:id="rId2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41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eorgfischer/Downloads/Chap1-Chart-1.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RT\EU%20FischerStrauss%202016\Zelf\EU-FS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orgfischer\Desktop\EU%20US%20Activi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6658700000000002E-2"/>
          <c:y val="9.9116499999999996E-2"/>
          <c:w val="0.96059600000000001"/>
          <c:h val="0.815714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EU28</c:v>
                </c:pt>
              </c:strCache>
            </c:strRef>
          </c:tx>
          <c:spPr>
            <a:ln w="34925" cap="flat">
              <a:solidFill>
                <a:srgbClr val="11A7FF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1"/>
                <c:pt idx="7">
                  <c:v>9.1</c:v>
                </c:pt>
                <c:pt idx="8">
                  <c:v>9.1</c:v>
                </c:pt>
                <c:pt idx="9">
                  <c:v>9.3000000000000007</c:v>
                </c:pt>
                <c:pt idx="10">
                  <c:v>9</c:v>
                </c:pt>
                <c:pt idx="11">
                  <c:v>8.3000000000000007</c:v>
                </c:pt>
                <c:pt idx="12">
                  <c:v>7.2</c:v>
                </c:pt>
                <c:pt idx="13">
                  <c:v>7.1</c:v>
                </c:pt>
                <c:pt idx="14">
                  <c:v>9</c:v>
                </c:pt>
                <c:pt idx="15">
                  <c:v>9.6999999999999993</c:v>
                </c:pt>
                <c:pt idx="16">
                  <c:v>9.6999999999999993</c:v>
                </c:pt>
                <c:pt idx="17">
                  <c:v>10.6</c:v>
                </c:pt>
                <c:pt idx="18">
                  <c:v>11</c:v>
                </c:pt>
                <c:pt idx="19">
                  <c:v>10.4</c:v>
                </c:pt>
                <c:pt idx="2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B-44DD-A2C7-64DE0E8699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flat">
              <a:solidFill>
                <a:srgbClr val="004872"/>
              </a:solidFill>
              <a:prstDash val="sysDot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Sheet1!$B$5:$W$5</c:f>
              <c:numCache>
                <c:formatCode>General</c:formatCode>
                <c:ptCount val="21"/>
                <c:pt idx="0">
                  <c:v>8.1999999999999993</c:v>
                </c:pt>
                <c:pt idx="1">
                  <c:v>8.9</c:v>
                </c:pt>
                <c:pt idx="2">
                  <c:v>9.9</c:v>
                </c:pt>
                <c:pt idx="3">
                  <c:v>9.9</c:v>
                </c:pt>
                <c:pt idx="4">
                  <c:v>8.9</c:v>
                </c:pt>
                <c:pt idx="5">
                  <c:v>8</c:v>
                </c:pt>
                <c:pt idx="6">
                  <c:v>7.8</c:v>
                </c:pt>
                <c:pt idx="7">
                  <c:v>8.6</c:v>
                </c:pt>
                <c:pt idx="8">
                  <c:v>9.9</c:v>
                </c:pt>
                <c:pt idx="9">
                  <c:v>10.8</c:v>
                </c:pt>
                <c:pt idx="10">
                  <c:v>11.3</c:v>
                </c:pt>
                <c:pt idx="11">
                  <c:v>10.4</c:v>
                </c:pt>
                <c:pt idx="12">
                  <c:v>8.8000000000000007</c:v>
                </c:pt>
                <c:pt idx="13">
                  <c:v>7.6</c:v>
                </c:pt>
                <c:pt idx="14">
                  <c:v>7.9</c:v>
                </c:pt>
                <c:pt idx="15">
                  <c:v>7.1</c:v>
                </c:pt>
                <c:pt idx="16">
                  <c:v>5.9</c:v>
                </c:pt>
                <c:pt idx="17">
                  <c:v>5.5</c:v>
                </c:pt>
                <c:pt idx="18">
                  <c:v>5.3</c:v>
                </c:pt>
                <c:pt idx="19">
                  <c:v>5.0999999999999996</c:v>
                </c:pt>
                <c:pt idx="20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CB-44DD-A2C7-64DE0E8699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ES</c:v>
                </c:pt>
              </c:strCache>
            </c:strRef>
          </c:tx>
          <c:spPr>
            <a:ln w="28575" cap="flat">
              <a:solidFill>
                <a:srgbClr val="D48600"/>
              </a:solidFill>
              <a:prstDash val="sysDot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Sheet1!$B$6:$W$6</c:f>
              <c:numCache>
                <c:formatCode>General</c:formatCode>
                <c:ptCount val="21"/>
                <c:pt idx="0">
                  <c:v>22.8</c:v>
                </c:pt>
                <c:pt idx="1">
                  <c:v>22.3</c:v>
                </c:pt>
                <c:pt idx="2">
                  <c:v>20.8</c:v>
                </c:pt>
                <c:pt idx="3">
                  <c:v>18.8</c:v>
                </c:pt>
                <c:pt idx="4">
                  <c:v>15.6</c:v>
                </c:pt>
                <c:pt idx="5">
                  <c:v>13.9</c:v>
                </c:pt>
                <c:pt idx="6">
                  <c:v>10.4</c:v>
                </c:pt>
                <c:pt idx="7">
                  <c:v>11.2</c:v>
                </c:pt>
                <c:pt idx="8">
                  <c:v>11.3</c:v>
                </c:pt>
                <c:pt idx="9">
                  <c:v>11.1</c:v>
                </c:pt>
                <c:pt idx="10">
                  <c:v>9.1999999999999993</c:v>
                </c:pt>
                <c:pt idx="11">
                  <c:v>8.5</c:v>
                </c:pt>
                <c:pt idx="12">
                  <c:v>8.3000000000000007</c:v>
                </c:pt>
                <c:pt idx="13">
                  <c:v>11.3</c:v>
                </c:pt>
                <c:pt idx="14">
                  <c:v>18</c:v>
                </c:pt>
                <c:pt idx="15">
                  <c:v>20</c:v>
                </c:pt>
                <c:pt idx="16">
                  <c:v>21.5</c:v>
                </c:pt>
                <c:pt idx="17">
                  <c:v>24.9</c:v>
                </c:pt>
                <c:pt idx="18">
                  <c:v>26.2</c:v>
                </c:pt>
                <c:pt idx="19">
                  <c:v>24.6</c:v>
                </c:pt>
                <c:pt idx="20">
                  <c:v>22.2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CB-44DD-A2C7-64DE0E8699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FR</c:v>
                </c:pt>
              </c:strCache>
            </c:strRef>
          </c:tx>
          <c:spPr>
            <a:ln w="28575" cap="flat">
              <a:solidFill>
                <a:srgbClr val="D48600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Sheet1!$B$7:$W$7</c:f>
              <c:numCache>
                <c:formatCode>General</c:formatCode>
                <c:ptCount val="21"/>
                <c:pt idx="0">
                  <c:v>11.9</c:v>
                </c:pt>
                <c:pt idx="1">
                  <c:v>12.4</c:v>
                </c:pt>
                <c:pt idx="2">
                  <c:v>12.6</c:v>
                </c:pt>
                <c:pt idx="3">
                  <c:v>12.1</c:v>
                </c:pt>
                <c:pt idx="4">
                  <c:v>12</c:v>
                </c:pt>
                <c:pt idx="5">
                  <c:v>10.3</c:v>
                </c:pt>
                <c:pt idx="6">
                  <c:v>8.6</c:v>
                </c:pt>
                <c:pt idx="7">
                  <c:v>8.6999999999999993</c:v>
                </c:pt>
                <c:pt idx="8">
                  <c:v>8.3000000000000007</c:v>
                </c:pt>
                <c:pt idx="9">
                  <c:v>8.9</c:v>
                </c:pt>
                <c:pt idx="10">
                  <c:v>8.5</c:v>
                </c:pt>
                <c:pt idx="11">
                  <c:v>8.5</c:v>
                </c:pt>
                <c:pt idx="12">
                  <c:v>7.7</c:v>
                </c:pt>
                <c:pt idx="13">
                  <c:v>7.1</c:v>
                </c:pt>
                <c:pt idx="14">
                  <c:v>8.8000000000000007</c:v>
                </c:pt>
                <c:pt idx="15">
                  <c:v>8.9</c:v>
                </c:pt>
                <c:pt idx="16">
                  <c:v>8.9</c:v>
                </c:pt>
                <c:pt idx="17">
                  <c:v>9.5</c:v>
                </c:pt>
                <c:pt idx="18">
                  <c:v>10</c:v>
                </c:pt>
                <c:pt idx="19">
                  <c:v>10.4</c:v>
                </c:pt>
                <c:pt idx="20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CB-44DD-A2C7-64DE0E86995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flat">
              <a:solidFill>
                <a:srgbClr val="005482"/>
              </a:solidFill>
              <a:prstDash val="solid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Sheet1!$B$9:$W$9</c:f>
              <c:numCache>
                <c:formatCode>General</c:formatCode>
                <c:ptCount val="21"/>
                <c:pt idx="0">
                  <c:v>11.8</c:v>
                </c:pt>
                <c:pt idx="1">
                  <c:v>12</c:v>
                </c:pt>
                <c:pt idx="2">
                  <c:v>12.1</c:v>
                </c:pt>
                <c:pt idx="3">
                  <c:v>12.3</c:v>
                </c:pt>
                <c:pt idx="4">
                  <c:v>11.8</c:v>
                </c:pt>
                <c:pt idx="5">
                  <c:v>11</c:v>
                </c:pt>
                <c:pt idx="6">
                  <c:v>9.6999999999999993</c:v>
                </c:pt>
                <c:pt idx="7">
                  <c:v>9.3000000000000007</c:v>
                </c:pt>
                <c:pt idx="8">
                  <c:v>9</c:v>
                </c:pt>
                <c:pt idx="9">
                  <c:v>8</c:v>
                </c:pt>
                <c:pt idx="10">
                  <c:v>7.8</c:v>
                </c:pt>
                <c:pt idx="11">
                  <c:v>6.9</c:v>
                </c:pt>
                <c:pt idx="12">
                  <c:v>6.2</c:v>
                </c:pt>
                <c:pt idx="13">
                  <c:v>6.8</c:v>
                </c:pt>
                <c:pt idx="14">
                  <c:v>7.9</c:v>
                </c:pt>
                <c:pt idx="15">
                  <c:v>8.5</c:v>
                </c:pt>
                <c:pt idx="16">
                  <c:v>8.5</c:v>
                </c:pt>
                <c:pt idx="17">
                  <c:v>10.8</c:v>
                </c:pt>
                <c:pt idx="18">
                  <c:v>12.3</c:v>
                </c:pt>
                <c:pt idx="19">
                  <c:v>12.9</c:v>
                </c:pt>
                <c:pt idx="20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CB-44DD-A2C7-64DE0E869955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PL</c:v>
                </c:pt>
              </c:strCache>
            </c:strRef>
          </c:tx>
          <c:spPr>
            <a:ln w="28575" cap="flat">
              <a:solidFill>
                <a:srgbClr val="929296"/>
              </a:solidFill>
              <a:prstDash val="sysDot"/>
              <a:bevel/>
            </a:ln>
            <a:effectLst/>
          </c:spPr>
          <c:marker>
            <c:symbol val="none"/>
          </c:marker>
          <c:cat>
            <c:strRef>
              <c:f>Sheet1!$B$1:$W$1</c:f>
              <c:strCach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strCache>
            </c:strRef>
          </c:cat>
          <c:val>
            <c:numRef>
              <c:f>Sheet1!$B$10:$W$10</c:f>
              <c:numCache>
                <c:formatCode>General</c:formatCode>
                <c:ptCount val="21"/>
                <c:pt idx="2">
                  <c:v>11.2</c:v>
                </c:pt>
                <c:pt idx="3">
                  <c:v>10.199999999999999</c:v>
                </c:pt>
                <c:pt idx="4">
                  <c:v>12.6</c:v>
                </c:pt>
                <c:pt idx="5">
                  <c:v>16.600000000000001</c:v>
                </c:pt>
                <c:pt idx="6">
                  <c:v>18.7</c:v>
                </c:pt>
                <c:pt idx="7">
                  <c:v>20.2</c:v>
                </c:pt>
                <c:pt idx="8">
                  <c:v>19.7</c:v>
                </c:pt>
                <c:pt idx="9">
                  <c:v>19.399999999999999</c:v>
                </c:pt>
                <c:pt idx="10">
                  <c:v>18</c:v>
                </c:pt>
                <c:pt idx="11">
                  <c:v>14</c:v>
                </c:pt>
                <c:pt idx="12">
                  <c:v>9.6999999999999993</c:v>
                </c:pt>
                <c:pt idx="13">
                  <c:v>7.2</c:v>
                </c:pt>
                <c:pt idx="14">
                  <c:v>8.3000000000000007</c:v>
                </c:pt>
                <c:pt idx="15">
                  <c:v>9.6999999999999993</c:v>
                </c:pt>
                <c:pt idx="16">
                  <c:v>9.8000000000000007</c:v>
                </c:pt>
                <c:pt idx="17">
                  <c:v>10.199999999999999</c:v>
                </c:pt>
                <c:pt idx="18">
                  <c:v>10.5</c:v>
                </c:pt>
                <c:pt idx="19">
                  <c:v>9.1</c:v>
                </c:pt>
                <c:pt idx="20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0CB-44DD-A2C7-64DE0E869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25008"/>
        <c:axId val="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AT</c:v>
                      </c:pt>
                    </c:strCache>
                  </c:strRef>
                </c:tx>
                <c:spPr>
                  <a:ln w="28575" cap="flat">
                    <a:solidFill>
                      <a:srgbClr val="9A001D"/>
                    </a:solidFill>
                    <a:prstDash val="solid"/>
                    <a:bevel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Sheet1!$B$3:$W$3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4.4000000000000004</c:v>
                      </c:pt>
                      <c:pt idx="1">
                        <c:v>5.3</c:v>
                      </c:pt>
                      <c:pt idx="2">
                        <c:v>5.2</c:v>
                      </c:pt>
                      <c:pt idx="3">
                        <c:v>5.5</c:v>
                      </c:pt>
                      <c:pt idx="4">
                        <c:v>4.7</c:v>
                      </c:pt>
                      <c:pt idx="5">
                        <c:v>4.7</c:v>
                      </c:pt>
                      <c:pt idx="6">
                        <c:v>4</c:v>
                      </c:pt>
                      <c:pt idx="7">
                        <c:v>4.9000000000000004</c:v>
                      </c:pt>
                      <c:pt idx="8">
                        <c:v>4.8</c:v>
                      </c:pt>
                      <c:pt idx="9">
                        <c:v>5.9</c:v>
                      </c:pt>
                      <c:pt idx="10">
                        <c:v>5.7</c:v>
                      </c:pt>
                      <c:pt idx="11">
                        <c:v>5.3</c:v>
                      </c:pt>
                      <c:pt idx="12">
                        <c:v>4.9000000000000004</c:v>
                      </c:pt>
                      <c:pt idx="13">
                        <c:v>4.2</c:v>
                      </c:pt>
                      <c:pt idx="14">
                        <c:v>5.4</c:v>
                      </c:pt>
                      <c:pt idx="15">
                        <c:v>4.9000000000000004</c:v>
                      </c:pt>
                      <c:pt idx="16">
                        <c:v>4.5999999999999996</c:v>
                      </c:pt>
                      <c:pt idx="17">
                        <c:v>4.9000000000000004</c:v>
                      </c:pt>
                      <c:pt idx="18">
                        <c:v>5.4</c:v>
                      </c:pt>
                      <c:pt idx="19">
                        <c:v>5.7</c:v>
                      </c:pt>
                      <c:pt idx="20">
                        <c:v>5.8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80CB-44DD-A2C7-64DE0E86995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CZ</c:v>
                      </c:pt>
                    </c:strCache>
                  </c:strRef>
                </c:tx>
                <c:spPr>
                  <a:ln w="28575" cap="flat">
                    <a:solidFill>
                      <a:srgbClr val="929296"/>
                    </a:solidFill>
                    <a:prstDash val="solid"/>
                    <a:bevel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Sheet1!$B$4:$W$4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">
                        <c:v>4.3</c:v>
                      </c:pt>
                      <c:pt idx="3">
                        <c:v>5.9</c:v>
                      </c:pt>
                      <c:pt idx="4">
                        <c:v>8.5</c:v>
                      </c:pt>
                      <c:pt idx="5">
                        <c:v>8.8000000000000007</c:v>
                      </c:pt>
                      <c:pt idx="6">
                        <c:v>8</c:v>
                      </c:pt>
                      <c:pt idx="7">
                        <c:v>7.1</c:v>
                      </c:pt>
                      <c:pt idx="8">
                        <c:v>7.6</c:v>
                      </c:pt>
                      <c:pt idx="9">
                        <c:v>8.3000000000000007</c:v>
                      </c:pt>
                      <c:pt idx="10">
                        <c:v>8</c:v>
                      </c:pt>
                      <c:pt idx="11">
                        <c:v>7.2</c:v>
                      </c:pt>
                      <c:pt idx="12">
                        <c:v>5.4</c:v>
                      </c:pt>
                      <c:pt idx="13">
                        <c:v>4.4000000000000004</c:v>
                      </c:pt>
                      <c:pt idx="14">
                        <c:v>6.8</c:v>
                      </c:pt>
                      <c:pt idx="15">
                        <c:v>7.4</c:v>
                      </c:pt>
                      <c:pt idx="16">
                        <c:v>6.8</c:v>
                      </c:pt>
                      <c:pt idx="17">
                        <c:v>7</c:v>
                      </c:pt>
                      <c:pt idx="18">
                        <c:v>7</c:v>
                      </c:pt>
                      <c:pt idx="19">
                        <c:v>6.2</c:v>
                      </c:pt>
                      <c:pt idx="20">
                        <c:v>5.0999999999999996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0CB-44DD-A2C7-64DE0E86995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HU</c:v>
                      </c:pt>
                    </c:strCache>
                  </c:strRef>
                </c:tx>
                <c:spPr>
                  <a:ln w="28575" cap="flat">
                    <a:solidFill>
                      <a:srgbClr val="006600"/>
                    </a:solidFill>
                    <a:prstDash val="solid"/>
                    <a:bevel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strCache>
                      <c:ptCount val="2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Sheet1!$B$8:$W$8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1">
                        <c:v>10</c:v>
                      </c:pt>
                      <c:pt idx="2">
                        <c:v>9</c:v>
                      </c:pt>
                      <c:pt idx="3">
                        <c:v>8.9</c:v>
                      </c:pt>
                      <c:pt idx="4">
                        <c:v>7</c:v>
                      </c:pt>
                      <c:pt idx="5">
                        <c:v>6.6</c:v>
                      </c:pt>
                      <c:pt idx="6">
                        <c:v>5.7</c:v>
                      </c:pt>
                      <c:pt idx="7">
                        <c:v>5.6</c:v>
                      </c:pt>
                      <c:pt idx="8">
                        <c:v>5.8</c:v>
                      </c:pt>
                      <c:pt idx="9">
                        <c:v>5.9</c:v>
                      </c:pt>
                      <c:pt idx="10">
                        <c:v>7.2</c:v>
                      </c:pt>
                      <c:pt idx="11">
                        <c:v>7.5</c:v>
                      </c:pt>
                      <c:pt idx="12">
                        <c:v>7.5</c:v>
                      </c:pt>
                      <c:pt idx="13">
                        <c:v>7.9</c:v>
                      </c:pt>
                      <c:pt idx="14">
                        <c:v>10.1</c:v>
                      </c:pt>
                      <c:pt idx="15">
                        <c:v>11.3</c:v>
                      </c:pt>
                      <c:pt idx="16">
                        <c:v>11.1</c:v>
                      </c:pt>
                      <c:pt idx="17">
                        <c:v>11.1</c:v>
                      </c:pt>
                      <c:pt idx="18">
                        <c:v>10.199999999999999</c:v>
                      </c:pt>
                      <c:pt idx="19">
                        <c:v>7.8</c:v>
                      </c:pt>
                      <c:pt idx="20">
                        <c:v>6.8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0CB-44DD-A2C7-64DE0E869955}"/>
                  </c:ext>
                </c:extLst>
              </c15:ser>
            </c15:filteredLineSeries>
          </c:ext>
        </c:extLst>
      </c:lineChart>
      <c:catAx>
        <c:axId val="17662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5400000"/>
          <a:lstStyle/>
          <a:p>
            <a:pPr lvl="0">
              <a:defRPr sz="10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DE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28"/>
        </c:scaling>
        <c:delete val="0"/>
        <c:axPos val="l"/>
        <c:majorGridlines>
          <c:spPr>
            <a:ln w="12700" cap="flat">
              <a:solidFill>
                <a:srgbClr val="BFBFBF"/>
              </a:solidFill>
              <a:prstDash val="sysDot"/>
              <a:bevel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DE"/>
          </a:p>
        </c:txPr>
        <c:crossAx val="176625008"/>
        <c:crosses val="autoZero"/>
        <c:crossBetween val="between"/>
        <c:majorUnit val="7"/>
        <c:minorUnit val="3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9.4514200000000007E-2"/>
          <c:y val="1.5099176126638175E-2"/>
          <c:w val="0.85980800000000002"/>
          <c:h val="4.27974001529181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300" b="1" i="0" u="none" strike="noStrike" baseline="0">
              <a:solidFill>
                <a:srgbClr val="000000"/>
              </a:solidFill>
              <a:effectLst/>
              <a:latin typeface="Calibri"/>
            </a:defRPr>
          </a:pPr>
          <a:endParaRPr lang="en-DE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24849746625072E-2"/>
          <c:y val="1.9121005516610671E-2"/>
          <c:w val="0.88894805973592472"/>
          <c:h val="0.92407724535788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'Chap1-Chart-1.18'!$C$1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'Chap1-Chart-1.18'!$A$2:$A$13</c:f>
              <c:strCache>
                <c:ptCount val="12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FR</c:v>
                </c:pt>
                <c:pt idx="4">
                  <c:v>PT</c:v>
                </c:pt>
                <c:pt idx="5">
                  <c:v>DK</c:v>
                </c:pt>
                <c:pt idx="6">
                  <c:v>NL</c:v>
                </c:pt>
                <c:pt idx="7">
                  <c:v>PL</c:v>
                </c:pt>
                <c:pt idx="8">
                  <c:v>DE</c:v>
                </c:pt>
                <c:pt idx="9">
                  <c:v>CZ</c:v>
                </c:pt>
                <c:pt idx="10">
                  <c:v>EA19</c:v>
                </c:pt>
                <c:pt idx="11">
                  <c:v>EU27</c:v>
                </c:pt>
              </c:strCache>
            </c:strRef>
          </c:cat>
          <c:val>
            <c:numRef>
              <c:f>'Chap1-Chart-1.18'!$C$2:$C$13</c:f>
              <c:numCache>
                <c:formatCode>General</c:formatCode>
                <c:ptCount val="12"/>
                <c:pt idx="0">
                  <c:v>24.5</c:v>
                </c:pt>
                <c:pt idx="1">
                  <c:v>24.8</c:v>
                </c:pt>
                <c:pt idx="2">
                  <c:v>10.7</c:v>
                </c:pt>
                <c:pt idx="3">
                  <c:v>9.8000000000000007</c:v>
                </c:pt>
                <c:pt idx="4">
                  <c:v>15.8</c:v>
                </c:pt>
                <c:pt idx="5">
                  <c:v>7.8</c:v>
                </c:pt>
                <c:pt idx="6">
                  <c:v>5.8</c:v>
                </c:pt>
                <c:pt idx="7">
                  <c:v>10.1</c:v>
                </c:pt>
                <c:pt idx="8">
                  <c:v>5.4</c:v>
                </c:pt>
                <c:pt idx="9">
                  <c:v>7</c:v>
                </c:pt>
                <c:pt idx="10">
                  <c:v>11.3</c:v>
                </c:pt>
                <c:pt idx="1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7-DC4A-B604-6512BC3B816D}"/>
            </c:ext>
          </c:extLst>
        </c:ser>
        <c:ser>
          <c:idx val="1"/>
          <c:order val="1"/>
          <c:tx>
            <c:strRef>
              <c:f>'Chap1-Chart-1.18'!#REF!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'Chap1-Chart-1.18'!$A$2:$A$13</c:f>
              <c:strCache>
                <c:ptCount val="12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FR</c:v>
                </c:pt>
                <c:pt idx="4">
                  <c:v>PT</c:v>
                </c:pt>
                <c:pt idx="5">
                  <c:v>DK</c:v>
                </c:pt>
                <c:pt idx="6">
                  <c:v>NL</c:v>
                </c:pt>
                <c:pt idx="7">
                  <c:v>PL</c:v>
                </c:pt>
                <c:pt idx="8">
                  <c:v>DE</c:v>
                </c:pt>
                <c:pt idx="9">
                  <c:v>CZ</c:v>
                </c:pt>
                <c:pt idx="10">
                  <c:v>EA19</c:v>
                </c:pt>
                <c:pt idx="11">
                  <c:v>EU27</c:v>
                </c:pt>
              </c:strCache>
            </c:strRef>
          </c:cat>
          <c:val>
            <c:numRef>
              <c:f>'Chap1-Chart-1.18'!#REF!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7-DC4A-B604-6512BC3B816D}"/>
            </c:ext>
          </c:extLst>
        </c:ser>
        <c:ser>
          <c:idx val="2"/>
          <c:order val="2"/>
          <c:tx>
            <c:strRef>
              <c:f>'Chap1-Chart-1.18'!$D$1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'Chap1-Chart-1.18'!$A$2:$A$13</c:f>
              <c:strCache>
                <c:ptCount val="12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FR</c:v>
                </c:pt>
                <c:pt idx="4">
                  <c:v>PT</c:v>
                </c:pt>
                <c:pt idx="5">
                  <c:v>DK</c:v>
                </c:pt>
                <c:pt idx="6">
                  <c:v>NL</c:v>
                </c:pt>
                <c:pt idx="7">
                  <c:v>PL</c:v>
                </c:pt>
                <c:pt idx="8">
                  <c:v>DE</c:v>
                </c:pt>
                <c:pt idx="9">
                  <c:v>CZ</c:v>
                </c:pt>
                <c:pt idx="10">
                  <c:v>EA19</c:v>
                </c:pt>
                <c:pt idx="11">
                  <c:v>EU27</c:v>
                </c:pt>
              </c:strCache>
            </c:strRef>
          </c:cat>
          <c:val>
            <c:numRef>
              <c:f>'Chap1-Chart-1.18'!$D$2:$D$13</c:f>
              <c:numCache>
                <c:formatCode>General</c:formatCode>
                <c:ptCount val="12"/>
                <c:pt idx="0">
                  <c:v>17.3</c:v>
                </c:pt>
                <c:pt idx="1">
                  <c:v>14.1</c:v>
                </c:pt>
                <c:pt idx="2">
                  <c:v>10</c:v>
                </c:pt>
                <c:pt idx="3">
                  <c:v>8.5</c:v>
                </c:pt>
                <c:pt idx="4">
                  <c:v>6.5</c:v>
                </c:pt>
                <c:pt idx="5">
                  <c:v>5</c:v>
                </c:pt>
                <c:pt idx="6">
                  <c:v>3.4</c:v>
                </c:pt>
                <c:pt idx="7">
                  <c:v>3.3</c:v>
                </c:pt>
                <c:pt idx="8">
                  <c:v>3.2</c:v>
                </c:pt>
                <c:pt idx="9">
                  <c:v>2</c:v>
                </c:pt>
                <c:pt idx="10">
                  <c:v>7.5</c:v>
                </c:pt>
                <c:pt idx="1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E7-DC4A-B604-6512BC3B8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4"/>
        <c:overlap val="15"/>
        <c:axId val="678950392"/>
        <c:axId val="678957608"/>
      </c:barChart>
      <c:catAx>
        <c:axId val="678950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0808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1E1E1E"/>
                </a:solidFill>
                <a:latin typeface="EC Square Sans Pro"/>
                <a:ea typeface="EC Square Sans Pro"/>
                <a:cs typeface="EC Square Sans Pro"/>
              </a:defRPr>
            </a:pPr>
            <a:endParaRPr lang="en-DE"/>
          </a:p>
        </c:txPr>
        <c:crossAx val="678957608"/>
        <c:crosses val="autoZero"/>
        <c:auto val="1"/>
        <c:lblAlgn val="ctr"/>
        <c:lblOffset val="20"/>
        <c:tickLblSkip val="1"/>
        <c:noMultiLvlLbl val="0"/>
      </c:catAx>
      <c:valAx>
        <c:axId val="678957608"/>
        <c:scaling>
          <c:orientation val="minMax"/>
          <c:max val="25"/>
        </c:scaling>
        <c:delete val="0"/>
        <c:axPos val="b"/>
        <c:majorGridlines>
          <c:spPr>
            <a:ln w="3810" cap="flat" cmpd="sng" algn="ctr">
              <a:solidFill>
                <a:srgbClr val="808080"/>
              </a:solidFill>
              <a:prstDash val="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1E1E1E"/>
                </a:solidFill>
                <a:latin typeface="EC Square Sans Pro"/>
                <a:ea typeface="EC Square Sans Pro"/>
                <a:cs typeface="EC Square Sans Pro"/>
              </a:defRPr>
            </a:pPr>
            <a:endParaRPr lang="en-DE"/>
          </a:p>
        </c:txPr>
        <c:crossAx val="67895039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69214763465129892"/>
          <c:y val="0.13142674896539533"/>
          <c:w val="0.24302614973525952"/>
          <c:h val="6.4367308205634827E-2"/>
        </c:manualLayout>
      </c:layout>
      <c:overlay val="0"/>
      <c:spPr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Pro"/>
              <a:ea typeface="EC Square Sans Pro"/>
              <a:cs typeface="EC Square Sans Pro"/>
            </a:defRPr>
          </a:pPr>
          <a:endParaRPr lang="en-DE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600" i="0">
          <a:latin typeface="EC Square Sans Pro"/>
          <a:ea typeface="EC Square Sans Pro"/>
          <a:cs typeface="EC Square Sans Pro"/>
        </a:defRPr>
      </a:pPr>
      <a:endParaRPr lang="en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2898418424817E-2"/>
          <c:y val="2.6783949512160884E-2"/>
          <c:w val="0.95086710158157517"/>
          <c:h val="0.84699435741406282"/>
        </c:manualLayout>
      </c:layout>
      <c:areaChart>
        <c:grouping val="stacked"/>
        <c:varyColors val="0"/>
        <c:ser>
          <c:idx val="0"/>
          <c:order val="4"/>
          <c:tx>
            <c:v>EU27-sd</c:v>
          </c:tx>
          <c:spPr>
            <a:noFill/>
            <a:ln>
              <a:noFill/>
            </a:ln>
            <a:effectLst/>
          </c:spPr>
          <c:val>
            <c:numRef>
              <c:f>[11]Gini!$N$41:$Z$41</c:f>
              <c:numCache>
                <c:formatCode>General</c:formatCode>
                <c:ptCount val="13"/>
                <c:pt idx="0">
                  <c:v>25.528592486329821</c:v>
                </c:pt>
                <c:pt idx="1">
                  <c:v>25.403671019955098</c:v>
                </c:pt>
                <c:pt idx="2">
                  <c:v>25.788930991978994</c:v>
                </c:pt>
                <c:pt idx="3">
                  <c:v>25.901186003521076</c:v>
                </c:pt>
                <c:pt idx="4">
                  <c:v>26.003824361838515</c:v>
                </c:pt>
                <c:pt idx="5">
                  <c:v>26.176825169457281</c:v>
                </c:pt>
                <c:pt idx="6">
                  <c:v>26.158126546924041</c:v>
                </c:pt>
                <c:pt idx="7">
                  <c:v>26.22378856792086</c:v>
                </c:pt>
                <c:pt idx="8">
                  <c:v>26.723083893021503</c:v>
                </c:pt>
                <c:pt idx="9">
                  <c:v>26.233401465929866</c:v>
                </c:pt>
                <c:pt idx="10">
                  <c:v>26.498795262141865</c:v>
                </c:pt>
                <c:pt idx="11">
                  <c:v>26.084161697722603</c:v>
                </c:pt>
                <c:pt idx="12">
                  <c:v>25.647203865612845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6-4E5F-8F32-6E0F86AFF531}"/>
            </c:ext>
          </c:extLst>
        </c:ser>
        <c:ser>
          <c:idx val="2"/>
          <c:order val="5"/>
          <c:tx>
            <c:v>EU27-/+sd</c:v>
          </c:tx>
          <c:spPr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[11]Gini!$N$43:$Z$43</c:f>
              <c:numCache>
                <c:formatCode>General</c:formatCode>
                <c:ptCount val="13"/>
                <c:pt idx="0">
                  <c:v>9.2428150273403631</c:v>
                </c:pt>
                <c:pt idx="1">
                  <c:v>8.6140865315183817</c:v>
                </c:pt>
                <c:pt idx="2">
                  <c:v>8.0935665874705833</c:v>
                </c:pt>
                <c:pt idx="3">
                  <c:v>7.6047708501006923</c:v>
                </c:pt>
                <c:pt idx="4">
                  <c:v>7.3137798477515297</c:v>
                </c:pt>
                <c:pt idx="5">
                  <c:v>6.9534925182283018</c:v>
                </c:pt>
                <c:pt idx="6">
                  <c:v>6.9908897632947706</c:v>
                </c:pt>
                <c:pt idx="7">
                  <c:v>7.4167085784440054</c:v>
                </c:pt>
                <c:pt idx="8">
                  <c:v>7.4752607853855721</c:v>
                </c:pt>
                <c:pt idx="9">
                  <c:v>8.3689113538545641</c:v>
                </c:pt>
                <c:pt idx="10">
                  <c:v>7.5524094757162779</c:v>
                </c:pt>
                <c:pt idx="11">
                  <c:v>8.0745337474119445</c:v>
                </c:pt>
                <c:pt idx="12">
                  <c:v>8.6127351259171618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6-4E5F-8F32-6E0F86AFF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99184"/>
        <c:axId val="306201480"/>
      </c:areaChart>
      <c:lineChart>
        <c:grouping val="standard"/>
        <c:varyColors val="0"/>
        <c:ser>
          <c:idx val="10"/>
          <c:order val="0"/>
          <c:tx>
            <c:v>EU27</c:v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[11]Gini!$AN$7:$AZ$7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[11]Gini!$N$36:$Z$36</c:f>
              <c:numCache>
                <c:formatCode>General</c:formatCode>
                <c:ptCount val="13"/>
                <c:pt idx="0">
                  <c:v>30.150000000000002</c:v>
                </c:pt>
                <c:pt idx="1">
                  <c:v>29.710714285714289</c:v>
                </c:pt>
                <c:pt idx="2">
                  <c:v>29.835714285714285</c:v>
                </c:pt>
                <c:pt idx="3">
                  <c:v>29.703571428571422</c:v>
                </c:pt>
                <c:pt idx="4">
                  <c:v>29.660714285714281</c:v>
                </c:pt>
                <c:pt idx="5">
                  <c:v>29.653571428571432</c:v>
                </c:pt>
                <c:pt idx="6">
                  <c:v>29.653571428571428</c:v>
                </c:pt>
                <c:pt idx="7">
                  <c:v>29.93214285714286</c:v>
                </c:pt>
                <c:pt idx="8">
                  <c:v>30.460714285714289</c:v>
                </c:pt>
                <c:pt idx="9">
                  <c:v>30.417857142857148</c:v>
                </c:pt>
                <c:pt idx="10">
                  <c:v>30.275000000000002</c:v>
                </c:pt>
                <c:pt idx="11">
                  <c:v>30.121428571428577</c:v>
                </c:pt>
                <c:pt idx="12">
                  <c:v>29.953571428571426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C6-4E5F-8F32-6E0F86AFF531}"/>
            </c:ext>
          </c:extLst>
        </c:ser>
        <c:ser>
          <c:idx val="1"/>
          <c:order val="1"/>
          <c:tx>
            <c:strRef>
              <c:f>[11]Gini!$B$45</c:f>
              <c:strCache>
                <c:ptCount val="1"/>
                <c:pt idx="0">
                  <c:v>CORE10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[11]Gini!$AN$7:$AZ$7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[11]Gini!$N$45:$Z$45</c:f>
              <c:numCache>
                <c:formatCode>General</c:formatCode>
                <c:ptCount val="13"/>
                <c:pt idx="0">
                  <c:v>26.75</c:v>
                </c:pt>
                <c:pt idx="1">
                  <c:v>27.189999999999998</c:v>
                </c:pt>
                <c:pt idx="2">
                  <c:v>28.089999999999996</c:v>
                </c:pt>
                <c:pt idx="3">
                  <c:v>28.079999999999995</c:v>
                </c:pt>
                <c:pt idx="4">
                  <c:v>27.810000000000002</c:v>
                </c:pt>
                <c:pt idx="5">
                  <c:v>27.79</c:v>
                </c:pt>
                <c:pt idx="6">
                  <c:v>27.6</c:v>
                </c:pt>
                <c:pt idx="7">
                  <c:v>27.659999999999997</c:v>
                </c:pt>
                <c:pt idx="8">
                  <c:v>28.009999999999991</c:v>
                </c:pt>
                <c:pt idx="9">
                  <c:v>27.959999999999997</c:v>
                </c:pt>
                <c:pt idx="10">
                  <c:v>28.240000000000002</c:v>
                </c:pt>
                <c:pt idx="11">
                  <c:v>28.380000000000003</c:v>
                </c:pt>
                <c:pt idx="12">
                  <c:v>28.75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C6-4E5F-8F32-6E0F86AFF531}"/>
            </c:ext>
          </c:extLst>
        </c:ser>
        <c:ser>
          <c:idx val="15"/>
          <c:order val="2"/>
          <c:tx>
            <c:strRef>
              <c:f>[11]Gini!$B$46</c:f>
              <c:strCache>
                <c:ptCount val="1"/>
                <c:pt idx="0">
                  <c:v>PERI5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[11]Gini!$AN$7:$AZ$7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[11]Gini!$N$46:$Z$46</c:f>
              <c:numCache>
                <c:formatCode>General</c:formatCode>
                <c:ptCount val="13"/>
                <c:pt idx="0">
                  <c:v>33.58</c:v>
                </c:pt>
                <c:pt idx="1">
                  <c:v>33.260000000000005</c:v>
                </c:pt>
                <c:pt idx="2">
                  <c:v>32.54</c:v>
                </c:pt>
                <c:pt idx="3">
                  <c:v>32.4</c:v>
                </c:pt>
                <c:pt idx="4">
                  <c:v>32.5</c:v>
                </c:pt>
                <c:pt idx="5">
                  <c:v>32.799999999999997</c:v>
                </c:pt>
                <c:pt idx="6">
                  <c:v>33.18</c:v>
                </c:pt>
                <c:pt idx="7">
                  <c:v>33.160000000000004</c:v>
                </c:pt>
                <c:pt idx="8">
                  <c:v>33.44</c:v>
                </c:pt>
                <c:pt idx="9">
                  <c:v>32.980000000000004</c:v>
                </c:pt>
                <c:pt idx="10">
                  <c:v>33.08</c:v>
                </c:pt>
                <c:pt idx="11">
                  <c:v>32.86</c:v>
                </c:pt>
                <c:pt idx="12">
                  <c:v>31.98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C6-4E5F-8F32-6E0F86AFF531}"/>
            </c:ext>
          </c:extLst>
        </c:ser>
        <c:ser>
          <c:idx val="26"/>
          <c:order val="3"/>
          <c:tx>
            <c:strRef>
              <c:f>[11]Gini!$B$49</c:f>
              <c:strCache>
                <c:ptCount val="1"/>
                <c:pt idx="0">
                  <c:v>NMS12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[11]Gini!$AN$7:$AZ$7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[11]Gini!$N$49:$Z$49</c:f>
              <c:numCache>
                <c:formatCode>General</c:formatCode>
                <c:ptCount val="13"/>
                <c:pt idx="0">
                  <c:v>31.541666666666661</c:v>
                </c:pt>
                <c:pt idx="1">
                  <c:v>30.258333333333336</c:v>
                </c:pt>
                <c:pt idx="2">
                  <c:v>30.066666666666659</c:v>
                </c:pt>
                <c:pt idx="3">
                  <c:v>29.858333333333334</c:v>
                </c:pt>
                <c:pt idx="4">
                  <c:v>29.95</c:v>
                </c:pt>
                <c:pt idx="5">
                  <c:v>29.8</c:v>
                </c:pt>
                <c:pt idx="6">
                  <c:v>29.824999999999999</c:v>
                </c:pt>
                <c:pt idx="7">
                  <c:v>30.433333333333334</c:v>
                </c:pt>
                <c:pt idx="8">
                  <c:v>31.216666666666669</c:v>
                </c:pt>
                <c:pt idx="9">
                  <c:v>31.349999999999998</c:v>
                </c:pt>
                <c:pt idx="10">
                  <c:v>30.758333333333329</c:v>
                </c:pt>
                <c:pt idx="11">
                  <c:v>30.391666666666666</c:v>
                </c:pt>
                <c:pt idx="12">
                  <c:v>30.033333333333331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C6-4E5F-8F32-6E0F86AFF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99184"/>
        <c:axId val="306201480"/>
        <c:extLst/>
      </c:lineChart>
      <c:catAx>
        <c:axId val="30619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6201480"/>
        <c:crosses val="autoZero"/>
        <c:auto val="1"/>
        <c:lblAlgn val="ctr"/>
        <c:lblOffset val="100"/>
        <c:noMultiLvlLbl val="0"/>
      </c:catAx>
      <c:valAx>
        <c:axId val="30620148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306199184"/>
        <c:crosses val="autoZero"/>
        <c:crossBetween val="between"/>
        <c:majorUnit val="5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</c:dispUnitsLbl>
        </c:dispUnits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'[1]EU-EA-US'!$C$1</c:f>
          <c:strCache>
            <c:ptCount val="1"/>
            <c:pt idx="0">
              <c:v>Activity rate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3B60"/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>
        <c:manualLayout>
          <c:layoutTarget val="inner"/>
          <c:xMode val="edge"/>
          <c:yMode val="edge"/>
          <c:x val="2.3353812075429629E-2"/>
          <c:y val="0.10621831463892126"/>
          <c:w val="0.95694781919573069"/>
          <c:h val="0.79418899991761116"/>
        </c:manualLayout>
      </c:layout>
      <c:lineChart>
        <c:grouping val="standard"/>
        <c:varyColors val="0"/>
        <c:ser>
          <c:idx val="0"/>
          <c:order val="0"/>
          <c:tx>
            <c:strRef>
              <c:f>'[1]EU-EA-US'!$C$2:$D$2</c:f>
              <c:strCache>
                <c:ptCount val="1"/>
                <c:pt idx="0">
                  <c:v>EU Male</c:v>
                </c:pt>
              </c:strCache>
            </c:strRef>
          </c:tx>
          <c:spPr>
            <a:ln w="25400" cap="sq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'[1]EU-EA-US'!$E$2:$Y$2</c:f>
              <c:numCache>
                <c:formatCode>General</c:formatCode>
                <c:ptCount val="21"/>
                <c:pt idx="0">
                  <c:v>76.400000000000006</c:v>
                </c:pt>
                <c:pt idx="1">
                  <c:v>76.2</c:v>
                </c:pt>
                <c:pt idx="2">
                  <c:v>76.099999999999994</c:v>
                </c:pt>
                <c:pt idx="3">
                  <c:v>76.2</c:v>
                </c:pt>
                <c:pt idx="4">
                  <c:v>76.3</c:v>
                </c:pt>
                <c:pt idx="5">
                  <c:v>76.5</c:v>
                </c:pt>
                <c:pt idx="6">
                  <c:v>76.8</c:v>
                </c:pt>
                <c:pt idx="7">
                  <c:v>76.900000000000006</c:v>
                </c:pt>
                <c:pt idx="8">
                  <c:v>77.2</c:v>
                </c:pt>
                <c:pt idx="9">
                  <c:v>77</c:v>
                </c:pt>
                <c:pt idx="10">
                  <c:v>77</c:v>
                </c:pt>
                <c:pt idx="11">
                  <c:v>76.900000000000006</c:v>
                </c:pt>
                <c:pt idx="12">
                  <c:v>77.2</c:v>
                </c:pt>
                <c:pt idx="13">
                  <c:v>77.3</c:v>
                </c:pt>
                <c:pt idx="14">
                  <c:v>77.5</c:v>
                </c:pt>
                <c:pt idx="15">
                  <c:v>77.7</c:v>
                </c:pt>
                <c:pt idx="16">
                  <c:v>78</c:v>
                </c:pt>
                <c:pt idx="17">
                  <c:v>78.400000000000006</c:v>
                </c:pt>
                <c:pt idx="18">
                  <c:v>78.7</c:v>
                </c:pt>
                <c:pt idx="19">
                  <c:v>79</c:v>
                </c:pt>
                <c:pt idx="20">
                  <c:v>78.3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76-8E44-B330-ACB49056D412}"/>
            </c:ext>
          </c:extLst>
        </c:ser>
        <c:ser>
          <c:idx val="1"/>
          <c:order val="1"/>
          <c:tx>
            <c:strRef>
              <c:f>'[1]EU-EA-US'!$C$3:$D$3</c:f>
              <c:strCache>
                <c:ptCount val="1"/>
                <c:pt idx="0">
                  <c:v>EU Female</c:v>
                </c:pt>
              </c:strCache>
            </c:strRef>
          </c:tx>
          <c:spPr>
            <a:ln w="28575" cap="sq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'[1]EU-EA-US'!$E$3:$Y$3</c:f>
              <c:numCache>
                <c:formatCode>General</c:formatCode>
                <c:ptCount val="21"/>
                <c:pt idx="0">
                  <c:v>58.9</c:v>
                </c:pt>
                <c:pt idx="1">
                  <c:v>59.1</c:v>
                </c:pt>
                <c:pt idx="2">
                  <c:v>59.5</c:v>
                </c:pt>
                <c:pt idx="3">
                  <c:v>59.9</c:v>
                </c:pt>
                <c:pt idx="4">
                  <c:v>60.8</c:v>
                </c:pt>
                <c:pt idx="5">
                  <c:v>61.2</c:v>
                </c:pt>
                <c:pt idx="6">
                  <c:v>61.9</c:v>
                </c:pt>
                <c:pt idx="7">
                  <c:v>62.3</c:v>
                </c:pt>
                <c:pt idx="8">
                  <c:v>62.8</c:v>
                </c:pt>
                <c:pt idx="9">
                  <c:v>63.3</c:v>
                </c:pt>
                <c:pt idx="10">
                  <c:v>63.7</c:v>
                </c:pt>
                <c:pt idx="11">
                  <c:v>64.099999999999994</c:v>
                </c:pt>
                <c:pt idx="12">
                  <c:v>64.900000000000006</c:v>
                </c:pt>
                <c:pt idx="13">
                  <c:v>65.3</c:v>
                </c:pt>
                <c:pt idx="14">
                  <c:v>65.8</c:v>
                </c:pt>
                <c:pt idx="15">
                  <c:v>66.099999999999994</c:v>
                </c:pt>
                <c:pt idx="16">
                  <c:v>66.599999999999994</c:v>
                </c:pt>
                <c:pt idx="17">
                  <c:v>67.099999999999994</c:v>
                </c:pt>
                <c:pt idx="18">
                  <c:v>67.5</c:v>
                </c:pt>
                <c:pt idx="19">
                  <c:v>67.900000000000006</c:v>
                </c:pt>
                <c:pt idx="20">
                  <c:v>67.599999999999994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76-8E44-B330-ACB49056D412}"/>
            </c:ext>
          </c:extLst>
        </c:ser>
        <c:ser>
          <c:idx val="2"/>
          <c:order val="2"/>
          <c:tx>
            <c:strRef>
              <c:f>'[1]EU-EA-US'!$C$4:$D$4</c:f>
              <c:strCache>
                <c:ptCount val="1"/>
                <c:pt idx="0">
                  <c:v>EU Female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'[1]EU-EA-US'!$E$4:$Y$4</c:f>
              <c:numCache>
                <c:formatCode>General</c:formatCode>
                <c:ptCount val="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76-8E44-B330-ACB49056D412}"/>
            </c:ext>
          </c:extLst>
        </c:ser>
        <c:ser>
          <c:idx val="3"/>
          <c:order val="3"/>
          <c:tx>
            <c:strRef>
              <c:f>'EU-EA-US'!#REF!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 cap="sq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'EU-EA-US'!#REF!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76-8E44-B330-ACB49056D412}"/>
            </c:ext>
          </c:extLst>
        </c:ser>
        <c:ser>
          <c:idx val="4"/>
          <c:order val="4"/>
          <c:tx>
            <c:strRef>
              <c:f>'EU-EA-US'!#REF!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 cap="sq">
              <a:solidFill>
                <a:schemeClr val="accent3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'EU-EA-US'!#REF!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76-8E44-B330-ACB49056D412}"/>
            </c:ext>
          </c:extLst>
        </c:ser>
        <c:ser>
          <c:idx val="5"/>
          <c:order val="5"/>
          <c:tx>
            <c:strRef>
              <c:f>'EU-EA-US'!#REF!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'EU-EA-US'!#REF!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76-8E44-B330-ACB49056D412}"/>
            </c:ext>
          </c:extLst>
        </c:ser>
        <c:ser>
          <c:idx val="6"/>
          <c:order val="6"/>
          <c:tx>
            <c:strRef>
              <c:f>'[1]EU-EA-US'!$C$5:$D$5</c:f>
              <c:strCache>
                <c:ptCount val="1"/>
                <c:pt idx="0">
                  <c:v>US Male</c:v>
                </c:pt>
              </c:strCache>
            </c:strRef>
          </c:tx>
          <c:spPr>
            <a:ln w="25400" cap="sq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'[1]EU-EA-US'!$E$5:$Y$5</c:f>
              <c:numCache>
                <c:formatCode>General</c:formatCode>
                <c:ptCount val="21"/>
                <c:pt idx="0">
                  <c:v>83.92</c:v>
                </c:pt>
                <c:pt idx="1">
                  <c:v>83.45</c:v>
                </c:pt>
                <c:pt idx="2">
                  <c:v>82.96</c:v>
                </c:pt>
                <c:pt idx="3">
                  <c:v>82.17</c:v>
                </c:pt>
                <c:pt idx="4">
                  <c:v>81.900000000000006</c:v>
                </c:pt>
                <c:pt idx="5">
                  <c:v>81.81</c:v>
                </c:pt>
                <c:pt idx="6">
                  <c:v>81.94</c:v>
                </c:pt>
                <c:pt idx="7">
                  <c:v>81.69</c:v>
                </c:pt>
                <c:pt idx="8">
                  <c:v>81.44</c:v>
                </c:pt>
                <c:pt idx="9">
                  <c:v>80.36</c:v>
                </c:pt>
                <c:pt idx="10">
                  <c:v>79.55</c:v>
                </c:pt>
                <c:pt idx="11">
                  <c:v>78.900000000000006</c:v>
                </c:pt>
                <c:pt idx="12">
                  <c:v>78.83</c:v>
                </c:pt>
                <c:pt idx="13">
                  <c:v>78.66</c:v>
                </c:pt>
                <c:pt idx="14">
                  <c:v>78.47</c:v>
                </c:pt>
                <c:pt idx="15">
                  <c:v>78.47</c:v>
                </c:pt>
                <c:pt idx="16">
                  <c:v>78.790000000000006</c:v>
                </c:pt>
                <c:pt idx="17">
                  <c:v>78.97</c:v>
                </c:pt>
                <c:pt idx="18">
                  <c:v>79.239999999999995</c:v>
                </c:pt>
                <c:pt idx="19">
                  <c:v>79.540000000000006</c:v>
                </c:pt>
                <c:pt idx="20">
                  <c:v>78.27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76-8E44-B330-ACB49056D412}"/>
            </c:ext>
          </c:extLst>
        </c:ser>
        <c:ser>
          <c:idx val="7"/>
          <c:order val="7"/>
          <c:tx>
            <c:strRef>
              <c:f>'[1]EU-EA-US'!$C$6:$D$6</c:f>
              <c:strCache>
                <c:ptCount val="1"/>
                <c:pt idx="0">
                  <c:v>US Female</c:v>
                </c:pt>
              </c:strCache>
            </c:strRef>
          </c:tx>
          <c:spPr>
            <a:ln w="25400" cap="sq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'[1]EU-EA-US'!$E$1:$Y$1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'[1]EU-EA-US'!$E$6:$Y$6</c:f>
              <c:numCache>
                <c:formatCode>General</c:formatCode>
                <c:ptCount val="21"/>
                <c:pt idx="0">
                  <c:v>70.709999999999994</c:v>
                </c:pt>
                <c:pt idx="1">
                  <c:v>70.400000000000006</c:v>
                </c:pt>
                <c:pt idx="2">
                  <c:v>70.05</c:v>
                </c:pt>
                <c:pt idx="3">
                  <c:v>69.67</c:v>
                </c:pt>
                <c:pt idx="4">
                  <c:v>69.17</c:v>
                </c:pt>
                <c:pt idx="5">
                  <c:v>69.180000000000007</c:v>
                </c:pt>
                <c:pt idx="6">
                  <c:v>69.3</c:v>
                </c:pt>
                <c:pt idx="7">
                  <c:v>69.069999999999993</c:v>
                </c:pt>
                <c:pt idx="8">
                  <c:v>69.3</c:v>
                </c:pt>
                <c:pt idx="9">
                  <c:v>69.03</c:v>
                </c:pt>
                <c:pt idx="10">
                  <c:v>68.400000000000006</c:v>
                </c:pt>
                <c:pt idx="11">
                  <c:v>67.81</c:v>
                </c:pt>
                <c:pt idx="12">
                  <c:v>67.58</c:v>
                </c:pt>
                <c:pt idx="13">
                  <c:v>67.16</c:v>
                </c:pt>
                <c:pt idx="14">
                  <c:v>67.12</c:v>
                </c:pt>
                <c:pt idx="15">
                  <c:v>66.930000000000007</c:v>
                </c:pt>
                <c:pt idx="16">
                  <c:v>67.3</c:v>
                </c:pt>
                <c:pt idx="17">
                  <c:v>67.89</c:v>
                </c:pt>
                <c:pt idx="18">
                  <c:v>68.19</c:v>
                </c:pt>
                <c:pt idx="19">
                  <c:v>68.849999999999994</c:v>
                </c:pt>
                <c:pt idx="20">
                  <c:v>67.84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676-8E44-B330-ACB49056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624928"/>
        <c:axId val="1322802096"/>
      </c:lineChart>
      <c:catAx>
        <c:axId val="15406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322802096"/>
        <c:crosses val="autoZero"/>
        <c:auto val="1"/>
        <c:lblAlgn val="ctr"/>
        <c:lblOffset val="100"/>
        <c:noMultiLvlLbl val="0"/>
      </c:catAx>
      <c:valAx>
        <c:axId val="1322802096"/>
        <c:scaling>
          <c:orientation val="minMax"/>
          <c:max val="85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54062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2781169839814056"/>
          <c:y val="0.95008774940237006"/>
          <c:w val="0.54437650853565167"/>
          <c:h val="4.991223922980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672D-22EC-9F42-AA69-4CDB56DFE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C8220-5146-3342-959A-E822EB4D5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9B5CD-3DEF-8D42-91C4-0437AB0C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AFDF-1DE9-F645-873E-089A3DEB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BCDB9-3E36-C94E-8183-376F2731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1ED1-D3DC-8C41-8BDD-66768317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E0069-8253-EB44-A768-3BA49A635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98442-07F1-374A-A11B-6504E141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203F1-495E-164A-B2E5-618EE198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9B559-EB3B-E942-BB4A-C9D837FA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92986-26B2-564E-939D-2A4DF1962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9FF2-337E-1A41-91AE-B51287E9B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6B2D-0235-5E41-A938-AD13642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FCDD4-1174-6E44-9507-F34E1E13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4AF3-4609-B442-8A69-8EC2EE9B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686999" y="1951038"/>
            <a:ext cx="10729384" cy="4230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 hasCustomPrompt="1"/>
          </p:nvPr>
        </p:nvSpPr>
        <p:spPr>
          <a:xfrm>
            <a:off x="716901" y="6260085"/>
            <a:ext cx="8691643" cy="374078"/>
          </a:xfrm>
        </p:spPr>
        <p:txBody>
          <a:bodyPr anchor="b" anchorCtr="0"/>
          <a:lstStyle>
            <a:lvl1pPr marL="0" indent="0">
              <a:buNone/>
              <a:tabLst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Quelle oder Bemerkungstext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8595" y="804864"/>
            <a:ext cx="1072311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59008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235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0564-2018-B345-A0D5-8D6503BB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CA94-0FC9-EE4C-9548-22C47121F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97DF-88F4-0A4B-95AF-6B32FE46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FDE8-9F33-584F-8DE6-7BA0982D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BB28-F6E3-0C4E-8350-8ABB6362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496B-6603-3747-99EE-2C10DFB6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65DC-FEDF-5F4A-AE1A-702DB1D0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F3E1-89EF-E049-88C5-4E9A5CE4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98BA-6D5D-B349-9AE8-8229AC37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3147-9895-0F44-8E0C-F41ED9E7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A03C-1561-4E42-9AB3-A1D4684C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EE0A-4F6F-854C-8D25-4E957BED6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34820-DE29-0B48-9AEE-9824FE57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C201E-A202-B045-B2CA-7D3784D4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E8EA3-122B-D648-9B1E-5B6AC93B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CCF85-DAE3-2B4A-B519-A5827318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5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97E0-087C-5A4E-B74B-635A2B40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616AE-2E59-074B-91AD-E89774F3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2674-84BB-3145-8AB2-39171C9BB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61509-47ED-A145-8316-E11735BC0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29D4-2910-1F4F-91F5-90B35FD3B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7B796-685B-594C-A18B-D5B403D3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C0737-632A-F442-9D2D-A19C950C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ABF44-D4E3-9346-8F09-C8E83134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D0A1-7FBB-9F43-9D2F-AD61D73A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F541C-6F82-8C45-BB61-A9863634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BBCD-99D2-E342-8B58-F591E5B7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F794-50B4-E948-A700-965CFEDC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9C93A-D2A3-7F46-9D11-26F8B858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A1BE0-A80D-4B4F-81DF-12BBA380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3D17A-4B60-DE4F-A423-7DBDA89B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4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8A9E-022E-B342-972B-927A3E4B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4DB07-3170-2245-905F-A92B86F2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7AD6C-7D3D-A849-A668-74202C1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8D5CA-0363-6A46-AB75-ACB96F82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20BDE-E45E-C248-BCA4-1762528E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E97E-CBE1-1542-B9F2-DD52B797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6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F541-A936-EA4A-863C-4645E183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38C00-EBAC-7A46-A938-B0DDFE360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6155-4892-9042-973F-8C258A166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EDFD6-7A48-224B-B850-CCFE649C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656D8-6B8B-2A45-9599-EA4E389B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4006B-6D06-7E4E-BA7B-85C80AE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3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E31A6-F534-D94B-BAFD-ECD3C0D1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6F301-8CD5-FB44-9485-6ADEDF3AA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13A07-8905-7948-B8DA-B789B46EB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E626-83CB-6C4B-8033-ED9CBA8DE6D3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B7AD-1565-B148-B297-9B5F1AFAD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3FC3-8E29-224F-8867-AEF533428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B1DD-2727-D045-8957-E72B4EA2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ls/soc/OECD2014-FocusOnTopIncome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n/About/senior-officials/Bios/kristalina-georgie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AAFE3-EE3C-1F49-9CA5-5597AFAEC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8182"/>
            <a:ext cx="9144000" cy="2861781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Georg Fischer</a:t>
            </a:r>
            <a:br>
              <a:rPr lang="en-GB" sz="4000" dirty="0"/>
            </a:br>
            <a:br>
              <a:rPr lang="en-GB" sz="3600" dirty="0"/>
            </a:br>
            <a:r>
              <a:rPr lang="en-GB" sz="3200" dirty="0"/>
              <a:t>Senior Research Associate </a:t>
            </a:r>
            <a:br>
              <a:rPr lang="en-GB" sz="3200" dirty="0"/>
            </a:br>
            <a:r>
              <a:rPr lang="en-GB" sz="3200" dirty="0"/>
              <a:t>Vienna Institute for International Economic Studies,</a:t>
            </a:r>
            <a:br>
              <a:rPr lang="en-GB" sz="3200" dirty="0"/>
            </a:br>
            <a:r>
              <a:rPr lang="en-GB" sz="3200" dirty="0"/>
              <a:t>Fm. Director for Social Affairs, European Commission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48B71-8CA1-F645-A488-F4C192E16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fischer@wiiw.ac.at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907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94AB-7190-594C-A16C-32E5B87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72378"/>
          </a:xfrm>
        </p:spPr>
        <p:txBody>
          <a:bodyPr/>
          <a:lstStyle/>
          <a:p>
            <a:r>
              <a:rPr lang="en-GB" dirty="0"/>
              <a:t>Job Retention Measures: “</a:t>
            </a:r>
            <a:r>
              <a:rPr lang="en-GB" dirty="0" err="1"/>
              <a:t>Kurzarbeit</a:t>
            </a:r>
            <a:r>
              <a:rPr lang="en-GB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6D09-438A-4F41-BC57-71468499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10515600" cy="480300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Massive reduction in lay offs and little rise in open unemployment (compared to Great Recession);</a:t>
            </a:r>
          </a:p>
          <a:p>
            <a:r>
              <a:rPr lang="en-GB" dirty="0"/>
              <a:t>Debate on longer term impacts of job retention:</a:t>
            </a:r>
          </a:p>
          <a:p>
            <a:pPr marL="0" indent="0">
              <a:buNone/>
            </a:pPr>
            <a:r>
              <a:rPr lang="en-GB" dirty="0"/>
              <a:t>	How pertinent are Zombie firms really?</a:t>
            </a:r>
          </a:p>
          <a:p>
            <a:pPr marL="0" indent="0">
              <a:buNone/>
            </a:pPr>
            <a:r>
              <a:rPr lang="en-GB" dirty="0"/>
              <a:t>	Impacts on workers … </a:t>
            </a:r>
          </a:p>
          <a:p>
            <a:pPr marL="0" indent="0">
              <a:buNone/>
            </a:pPr>
            <a:r>
              <a:rPr lang="en-GB" dirty="0"/>
              <a:t>US EU comparison points to </a:t>
            </a:r>
          </a:p>
          <a:p>
            <a:r>
              <a:rPr lang="en-GB" dirty="0"/>
              <a:t>risks in terms of withdrawal from labour force despite generous income support in USA, l</a:t>
            </a:r>
          </a:p>
          <a:p>
            <a:r>
              <a:rPr lang="en-GB" dirty="0"/>
              <a:t>lower job dynamics in Europe:  </a:t>
            </a:r>
            <a:r>
              <a:rPr lang="en-GB" i="1" dirty="0"/>
              <a:t>Zombie firms and jobs?</a:t>
            </a:r>
          </a:p>
          <a:p>
            <a:r>
              <a:rPr lang="en-GB" dirty="0"/>
              <a:t>What comes after job retention: re-training, move to other activities;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06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F730B6-F085-074F-B693-FD7C5947A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117" y="242888"/>
            <a:ext cx="7001921" cy="65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1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EC0AAEC-EC8C-B248-82CD-876A9DFA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0"/>
            <a:ext cx="936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2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20B03-0F71-C444-8510-82AE0277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Activity rate EU and US women and men</a:t>
            </a:r>
          </a:p>
        </p:txBody>
      </p:sp>
      <p:graphicFrame>
        <p:nvGraphicFramePr>
          <p:cNvPr id="7" name="Diagramm 3">
            <a:extLst>
              <a:ext uri="{FF2B5EF4-FFF2-40B4-BE49-F238E27FC236}">
                <a16:creationId xmlns:a16="http://schemas.microsoft.com/office/drawing/2014/main" id="{30A04B24-F58A-854D-9B85-8E1C91596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69479"/>
              </p:ext>
            </p:extLst>
          </p:nvPr>
        </p:nvGraphicFramePr>
        <p:xfrm>
          <a:off x="1115568" y="1806496"/>
          <a:ext cx="10168128" cy="49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47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C120-F02B-2E42-ACCB-FC3870C3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099976"/>
          </a:xfrm>
        </p:spPr>
        <p:txBody>
          <a:bodyPr>
            <a:normAutofit/>
          </a:bodyPr>
          <a:lstStyle/>
          <a:p>
            <a:r>
              <a:rPr lang="en-GB" sz="4000" dirty="0"/>
              <a:t>Covid 19 crisis: Who risks  being left behind: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213BA-E368-C548-B50F-66E6E6991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0603"/>
            <a:ext cx="9144000" cy="2607197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Unemployed, </a:t>
            </a:r>
          </a:p>
          <a:p>
            <a:r>
              <a:rPr lang="en-GB" sz="4000" dirty="0"/>
              <a:t>Temporary workers </a:t>
            </a:r>
          </a:p>
          <a:p>
            <a:r>
              <a:rPr lang="en-GB" sz="4000" dirty="0"/>
              <a:t>Young people</a:t>
            </a:r>
          </a:p>
          <a:p>
            <a:r>
              <a:rPr lang="en-GB" sz="4000" dirty="0"/>
              <a:t>Working carers … mostly female</a:t>
            </a:r>
          </a:p>
          <a:p>
            <a:endParaRPr lang="en-GB" sz="40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753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B1E13-6399-3549-AC36-844C7CFAC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1136" y="4414965"/>
            <a:ext cx="13930209" cy="77820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93B3-0DC5-3C48-AAEB-7B817A1B7A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err="1"/>
              <a:t>Eurofound</a:t>
            </a:r>
            <a:r>
              <a:rPr lang="en-GB" dirty="0"/>
              <a:t> July Survey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7515F6-F1A4-9241-9593-DC43F505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1" y="509285"/>
            <a:ext cx="10723117" cy="1034129"/>
          </a:xfrm>
        </p:spPr>
        <p:txBody>
          <a:bodyPr anchor="t"/>
          <a:lstStyle/>
          <a:p>
            <a:r>
              <a:rPr lang="en-GB" sz="3400" dirty="0"/>
              <a:t>Who reports financial difficulties: the unemployed, atypical  workers and self-employed without employees;</a:t>
            </a:r>
          </a:p>
        </p:txBody>
      </p:sp>
      <p:pic>
        <p:nvPicPr>
          <p:cNvPr id="1025" name="Picture 1" descr="page1image4677136">
            <a:extLst>
              <a:ext uri="{FF2B5EF4-FFF2-40B4-BE49-F238E27FC236}">
                <a16:creationId xmlns:a16="http://schemas.microsoft.com/office/drawing/2014/main" id="{F7B368E6-650C-0A41-B59C-19D8C9FB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8" y="1543414"/>
            <a:ext cx="11454153" cy="457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300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0B33-F353-6C4C-AB56-2E0BBA45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611"/>
          </a:xfrm>
        </p:spPr>
        <p:txBody>
          <a:bodyPr>
            <a:normAutofit fontScale="90000"/>
          </a:bodyPr>
          <a:lstStyle/>
          <a:p>
            <a:r>
              <a:rPr lang="en-GB" dirty="0"/>
              <a:t>And increases pressure on working women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07C10F-0CF3-F24A-9CFE-B4D75C3E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25338"/>
            <a:ext cx="10668001" cy="52675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BEC27-F11F-404B-AD1A-6BC64C7B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3"/>
            <a:ext cx="4114800" cy="228602"/>
          </a:xfrm>
        </p:spPr>
        <p:txBody>
          <a:bodyPr/>
          <a:lstStyle/>
          <a:p>
            <a:r>
              <a:rPr lang="en-GB" dirty="0"/>
              <a:t>Source </a:t>
            </a:r>
            <a:r>
              <a:rPr lang="en-GB" dirty="0" err="1"/>
              <a:t>Eurofound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54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45A06-BBE7-D44D-9B27-23CF24E8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2500">
                <a:solidFill>
                  <a:schemeClr val="bg1"/>
                </a:solidFill>
              </a:rPr>
            </a:br>
            <a:r>
              <a:rPr lang="en-US" sz="2500">
                <a:solidFill>
                  <a:schemeClr val="bg1"/>
                </a:solidFill>
              </a:rPr>
              <a:t>A Step Backwords:</a:t>
            </a:r>
            <a:br>
              <a:rPr lang="en-US" sz="2500">
                <a:solidFill>
                  <a:schemeClr val="bg1"/>
                </a:solidFill>
              </a:rPr>
            </a:br>
            <a:r>
              <a:rPr lang="en-US" sz="2500">
                <a:solidFill>
                  <a:schemeClr val="bg1"/>
                </a:solidFill>
              </a:rPr>
              <a:t>Y</a:t>
            </a: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oung people neither in education, employment nor training (NEETS) 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young women: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 15,4  (14,6)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   17,3  (15,4)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   25,3  (24,3)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   17,3  (16,6)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TK   40,8  (40,8)</a:t>
            </a: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E9BFC3-5944-E14F-9FF1-7964EB1BD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33061"/>
              </p:ext>
            </p:extLst>
          </p:nvPr>
        </p:nvGraphicFramePr>
        <p:xfrm>
          <a:off x="5404863" y="623888"/>
          <a:ext cx="5936529" cy="5413600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1082033">
                  <a:extLst>
                    <a:ext uri="{9D8B030D-6E8A-4147-A177-3AD203B41FA5}">
                      <a16:colId xmlns:a16="http://schemas.microsoft.com/office/drawing/2014/main" val="1857496021"/>
                    </a:ext>
                  </a:extLst>
                </a:gridCol>
                <a:gridCol w="1213624">
                  <a:extLst>
                    <a:ext uri="{9D8B030D-6E8A-4147-A177-3AD203B41FA5}">
                      <a16:colId xmlns:a16="http://schemas.microsoft.com/office/drawing/2014/main" val="2197016651"/>
                    </a:ext>
                  </a:extLst>
                </a:gridCol>
                <a:gridCol w="1213624">
                  <a:extLst>
                    <a:ext uri="{9D8B030D-6E8A-4147-A177-3AD203B41FA5}">
                      <a16:colId xmlns:a16="http://schemas.microsoft.com/office/drawing/2014/main" val="929861717"/>
                    </a:ext>
                  </a:extLst>
                </a:gridCol>
                <a:gridCol w="1213624">
                  <a:extLst>
                    <a:ext uri="{9D8B030D-6E8A-4147-A177-3AD203B41FA5}">
                      <a16:colId xmlns:a16="http://schemas.microsoft.com/office/drawing/2014/main" val="2304265172"/>
                    </a:ext>
                  </a:extLst>
                </a:gridCol>
                <a:gridCol w="1213624">
                  <a:extLst>
                    <a:ext uri="{9D8B030D-6E8A-4147-A177-3AD203B41FA5}">
                      <a16:colId xmlns:a16="http://schemas.microsoft.com/office/drawing/2014/main" val="2126928992"/>
                    </a:ext>
                  </a:extLst>
                </a:gridCol>
              </a:tblGrid>
              <a:tr h="541360">
                <a:tc>
                  <a:txBody>
                    <a:bodyPr/>
                    <a:lstStyle/>
                    <a:p>
                      <a:pPr algn="l" fontAlgn="b"/>
                      <a:endParaRPr lang="en-DE" sz="18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538" marR="15087" marT="115029" marB="115029" anchor="ctr">
                    <a:lnL w="1905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8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8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8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E" sz="18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4551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 27</a:t>
                      </a:r>
                    </a:p>
                  </a:txBody>
                  <a:tcPr marL="149538" marR="15087" marT="115029" marB="115029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51326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149538" marR="15087" marT="115029" marB="115029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6010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149538" marR="15087" marT="115029" marB="115029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21,3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04852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Spain </a:t>
                      </a:r>
                    </a:p>
                  </a:txBody>
                  <a:tcPr marL="149538" marR="15087" marT="115029" marB="115029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36055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149538" marR="15087" marT="115029" marB="115029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07511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149538" marR="15087" marT="115029" marB="115029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48645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149538" marR="15087" marT="115029" marB="115029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30594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149538" marR="15087" marT="115029" marB="115029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24563"/>
                  </a:ext>
                </a:extLst>
              </a:tr>
              <a:tr h="541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149538" marR="15087" marT="115029" marB="115029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DE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149538" marR="15087" marT="115029" marB="115029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5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002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817F-8806-F249-8460-10FDF2BF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and EU Response to Covid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E505-A665-524A-8770-1EDF1590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976309"/>
          </a:xfrm>
        </p:spPr>
        <p:txBody>
          <a:bodyPr>
            <a:normAutofit/>
          </a:bodyPr>
          <a:lstStyle/>
          <a:p>
            <a:r>
              <a:rPr lang="en-GB" sz="3200" dirty="0"/>
              <a:t>EU lifts budgetary restrictions on national budgets  ... 4-5% EU GDP fiscal,  25% GDP guarantees and liquidity support</a:t>
            </a:r>
          </a:p>
          <a:p>
            <a:r>
              <a:rPr lang="en-GB" sz="3200" dirty="0"/>
              <a:t>EU recovery plan for Europe 750 + 1040 bn (Budget);</a:t>
            </a:r>
          </a:p>
          <a:p>
            <a:r>
              <a:rPr lang="en-GB" sz="3200" dirty="0"/>
              <a:t>ECB monetary support essential,</a:t>
            </a:r>
          </a:p>
          <a:p>
            <a:r>
              <a:rPr lang="en-GB" sz="3200" dirty="0"/>
              <a:t>ESM 240 bn  less used .. Bad reputation from past,</a:t>
            </a:r>
          </a:p>
          <a:p>
            <a:r>
              <a:rPr lang="en-GB" sz="3200" dirty="0"/>
              <a:t>EIB 200 bn for enterprises,</a:t>
            </a:r>
          </a:p>
          <a:p>
            <a:r>
              <a:rPr lang="en-GB" sz="3200" dirty="0"/>
              <a:t>SURE: 100 bn 2020/21: “support for workers not only banks” (Spanish VPM Calvino) reach around 30 (40) Million workers; </a:t>
            </a:r>
          </a:p>
          <a:p>
            <a:pPr marL="0" indent="0">
              <a:buNone/>
            </a:pPr>
            <a:r>
              <a:rPr lang="en-GB" dirty="0"/>
              <a:t>(corresponds to ESF+ over 7 years);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95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32C91B-4193-444B-AE5A-1215B8AD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95"/>
            <a:ext cx="10515600" cy="914400"/>
          </a:xfrm>
        </p:spPr>
        <p:txBody>
          <a:bodyPr>
            <a:noAutofit/>
          </a:bodyPr>
          <a:lstStyle/>
          <a:p>
            <a:br>
              <a:rPr lang="en-GB" sz="3600" dirty="0"/>
            </a:br>
            <a:r>
              <a:rPr lang="en-GB" sz="3600" dirty="0"/>
              <a:t>EU policy developments, pillar, Porto Summit </a:t>
            </a:r>
            <a:br>
              <a:rPr lang="en-GB" sz="3600" dirty="0"/>
            </a:br>
            <a:r>
              <a:rPr lang="en-GB" sz="3600" dirty="0"/>
              <a:t>- Important Initiatives: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85C635-ACA6-6A45-B2B1-04AB60FA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689"/>
            <a:ext cx="10515600" cy="5283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Porto Summit =  The Social Side claims a stake in EU Policies: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Targets (employment, adult education, poverty):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Employment 78% ER + half gender gap, reduce NEETS,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Adult Education 60 target (37%) very ambitious for many countries, indicators point to low educated and unemployed;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Poverty and Social Exclusion reduce by 15 Million and 5 Mio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childen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… indicators refer to poverty gap and 40% SDG,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Review Barcelona target on ECEC;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Reinforcing Youth Guarantee, New Child Guarantee; </a:t>
            </a:r>
          </a:p>
        </p:txBody>
      </p:sp>
    </p:spTree>
    <p:extLst>
      <p:ext uri="{BB962C8B-B14F-4D97-AF65-F5344CB8AC3E}">
        <p14:creationId xmlns:p14="http://schemas.microsoft.com/office/powerpoint/2010/main" val="141238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9E7B-9922-7E49-9228-F88D402D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The Pandemic: social impacts, inequality,</a:t>
            </a:r>
            <a:br>
              <a:rPr lang="en-GB" dirty="0"/>
            </a:br>
            <a:r>
              <a:rPr lang="en-GB" dirty="0"/>
              <a:t>policy challenges and recent EU initiatives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0CDD8-AF3D-C14A-B19A-F91ED3A1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2239"/>
          </a:xfrm>
        </p:spPr>
        <p:txBody>
          <a:bodyPr>
            <a:normAutofit/>
          </a:bodyPr>
          <a:lstStyle/>
          <a:p>
            <a:r>
              <a:rPr lang="en-GB" sz="3600" dirty="0"/>
              <a:t>Inequality moved up at the EU Agenda as Social Divergence returned in the aftermath of the Great Recession: The European Pillar of Social Rights;</a:t>
            </a:r>
          </a:p>
          <a:p>
            <a:r>
              <a:rPr lang="en-GB" sz="3600" dirty="0"/>
              <a:t>Pandemic highlights pre-existing social and labour market challenges;</a:t>
            </a:r>
          </a:p>
          <a:p>
            <a:r>
              <a:rPr lang="en-GB" sz="3600" dirty="0"/>
              <a:t>National response fairly forceful … massive innovation at EU level .. Temporary or Policy shift ?</a:t>
            </a:r>
          </a:p>
          <a:p>
            <a:r>
              <a:rPr lang="en-GB" sz="3600" dirty="0"/>
              <a:t>EU level social policies;</a:t>
            </a:r>
          </a:p>
        </p:txBody>
      </p:sp>
    </p:spTree>
    <p:extLst>
      <p:ext uri="{BB962C8B-B14F-4D97-AF65-F5344CB8AC3E}">
        <p14:creationId xmlns:p14="http://schemas.microsoft.com/office/powerpoint/2010/main" val="280558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F40-C5A5-114A-826A-1EE2D6D8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/>
          <a:lstStyle/>
          <a:p>
            <a:r>
              <a:rPr lang="en-GB" dirty="0"/>
              <a:t>And important legislative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723E-599E-E44C-8237-C41149FC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626943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Minimum wage and Collective Bargaining,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Rights of Platform Workers,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Violence including at work,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Recommendation on Minimum Income,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Implement Work-Life Balance Directive;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2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A82A-9BBA-B846-927E-FDCD9F73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en-GB" dirty="0"/>
              <a:t>Porto Summit: the Glass is …..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81A7-988C-384B-9FE7-21A39C94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112"/>
            <a:ext cx="10515600" cy="508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Porto: Social Rights to be included in Recovery Plans and European Semester: </a:t>
            </a:r>
            <a:r>
              <a:rPr lang="en-GB" i="1" dirty="0">
                <a:cs typeface="Arial" panose="020B0604020202020204" pitchFamily="34" charset="0"/>
              </a:rPr>
              <a:t>How strong a policy priority will be addressing causes of rising or high inequality in Recovery Plans</a:t>
            </a:r>
            <a:r>
              <a:rPr lang="en-GB" dirty="0"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cs typeface="Arial" panose="020B0604020202020204" pitchFamily="34" charset="0"/>
              </a:rPr>
              <a:t>Prospects for a permanent EU social programme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 (as UI or SNAP in USA)</a:t>
            </a:r>
            <a:r>
              <a:rPr lang="en-GB" dirty="0">
                <a:cs typeface="Arial" panose="020B0604020202020204" pitchFamily="34" charset="0"/>
              </a:rPr>
              <a:t> </a:t>
            </a:r>
          </a:p>
          <a:p>
            <a:r>
              <a:rPr lang="en-GB" dirty="0" err="1"/>
              <a:t>VdL</a:t>
            </a:r>
            <a:r>
              <a:rPr lang="en-GB" dirty="0"/>
              <a:t> Commission started with a commitment to  EU-UI reinsurance followed up with SURE programme;</a:t>
            </a:r>
          </a:p>
          <a:p>
            <a:r>
              <a:rPr lang="en-GB" dirty="0"/>
              <a:t>Commission administers SURE and Recovery Programme (both massive interest in markets) and announces a review of SURE;</a:t>
            </a:r>
          </a:p>
          <a:p>
            <a:r>
              <a:rPr lang="en-GB" dirty="0"/>
              <a:t>Draghi, Calvino demand:  continue and transform SURE, </a:t>
            </a:r>
          </a:p>
          <a:p>
            <a:r>
              <a:rPr lang="en-GB" dirty="0"/>
              <a:t>Other less supportive … </a:t>
            </a:r>
            <a:r>
              <a:rPr lang="en-GB" dirty="0" err="1"/>
              <a:t>Frugals</a:t>
            </a:r>
            <a:r>
              <a:rPr lang="en-GB" dirty="0"/>
              <a:t> and CDU election manifesto:</a:t>
            </a:r>
          </a:p>
          <a:p>
            <a:pPr marL="0" indent="0">
              <a:buNone/>
            </a:pPr>
            <a:r>
              <a:rPr lang="en-GB" i="1" dirty="0"/>
              <a:t>Are EU social programmes now more acceptable?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27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BCD7-A580-814D-ACB1-03B35BE7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br>
              <a:rPr lang="en-GB" b="1" dirty="0"/>
            </a:br>
            <a:r>
              <a:rPr lang="en-GB" b="1" dirty="0"/>
              <a:t>Thank You for Attention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12CC-3A44-424E-BF4E-9AB0AF94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4000" dirty="0"/>
              <a:t>Comments, Questions, Answers?</a:t>
            </a:r>
          </a:p>
        </p:txBody>
      </p:sp>
    </p:spTree>
    <p:extLst>
      <p:ext uri="{BB962C8B-B14F-4D97-AF65-F5344CB8AC3E}">
        <p14:creationId xmlns:p14="http://schemas.microsoft.com/office/powerpoint/2010/main" val="400634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29B8C-EAF5-6F47-829E-CCC4895D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do we come from: starting points differ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2C0862-5BB1-A347-AC20-92A62324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5266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Recent years relatively favourable development after high social and employment costs of the Great Recession reinforced by austerity:</a:t>
            </a:r>
          </a:p>
          <a:p>
            <a:r>
              <a:rPr lang="en-GB" sz="3600" dirty="0"/>
              <a:t>Renewed Social Divergence between EU South and Core, </a:t>
            </a:r>
          </a:p>
          <a:p>
            <a:r>
              <a:rPr lang="en-GB" sz="3600" dirty="0"/>
              <a:t>Credibility problems: banks were saved but not people,</a:t>
            </a:r>
          </a:p>
          <a:p>
            <a:r>
              <a:rPr lang="en-GB" sz="3600" dirty="0"/>
              <a:t>Great Recession made a long term trend towards rising inequality visible that characterised in fact 2-3 decades before;</a:t>
            </a:r>
          </a:p>
        </p:txBody>
      </p:sp>
    </p:spTree>
    <p:extLst>
      <p:ext uri="{BB962C8B-B14F-4D97-AF65-F5344CB8AC3E}">
        <p14:creationId xmlns:p14="http://schemas.microsoft.com/office/powerpoint/2010/main" val="209168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138312" y="370753"/>
            <a:ext cx="10956174" cy="9700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44546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3200" dirty="0">
                <a:solidFill>
                  <a:srgbClr val="44546A"/>
                </a:solidFill>
              </a:rPr>
              <a:t>1975-2007: </a:t>
            </a:r>
            <a:r>
              <a:rPr lang="de-DE" sz="3200" dirty="0" err="1">
                <a:solidFill>
                  <a:srgbClr val="44546A"/>
                </a:solidFill>
              </a:rPr>
              <a:t>most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r>
              <a:rPr lang="de-DE" sz="3200" dirty="0" err="1">
                <a:solidFill>
                  <a:srgbClr val="44546A"/>
                </a:solidFill>
              </a:rPr>
              <a:t>of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r>
              <a:rPr lang="de-DE" sz="3200" dirty="0" err="1">
                <a:solidFill>
                  <a:srgbClr val="44546A"/>
                </a:solidFill>
              </a:rPr>
              <a:t>growth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r>
              <a:rPr lang="de-DE" sz="3200" dirty="0" err="1">
                <a:solidFill>
                  <a:srgbClr val="44546A"/>
                </a:solidFill>
              </a:rPr>
              <a:t>captured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r>
              <a:rPr lang="de-DE" sz="3200" dirty="0" err="1">
                <a:solidFill>
                  <a:srgbClr val="44546A"/>
                </a:solidFill>
              </a:rPr>
              <a:t>by</a:t>
            </a:r>
            <a:r>
              <a:rPr lang="de-DE" sz="3200" dirty="0">
                <a:solidFill>
                  <a:srgbClr val="44546A"/>
                </a:solidFill>
              </a:rPr>
              <a:t> top </a:t>
            </a:r>
            <a:r>
              <a:rPr lang="de-DE" sz="3200" dirty="0" err="1">
                <a:solidFill>
                  <a:srgbClr val="44546A"/>
                </a:solidFill>
              </a:rPr>
              <a:t>income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r>
              <a:rPr lang="de-DE" sz="3200" dirty="0" err="1">
                <a:solidFill>
                  <a:srgbClr val="44546A"/>
                </a:solidFill>
              </a:rPr>
              <a:t>groups</a:t>
            </a:r>
            <a:r>
              <a:rPr lang="de-DE" sz="3200" dirty="0">
                <a:solidFill>
                  <a:srgbClr val="44546A"/>
                </a:solidFill>
              </a:rPr>
              <a:t> </a:t>
            </a:r>
            <a:br>
              <a:rPr lang="de-DE" sz="3200" dirty="0">
                <a:solidFill>
                  <a:srgbClr val="44546A"/>
                </a:solidFill>
              </a:rPr>
            </a:br>
            <a:r>
              <a:rPr lang="en-GB" sz="3200" dirty="0"/>
              <a:t>then comes  Great Recession with massive income loss; </a:t>
            </a:r>
            <a:endParaRPr sz="3200" dirty="0">
              <a:solidFill>
                <a:srgbClr val="44546A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889229" y="1340766"/>
            <a:ext cx="845141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sz="2400" dirty="0"/>
              <a:t>Share of income growth going to income groups from </a:t>
            </a:r>
            <a:r>
              <a:rPr sz="2400" dirty="0">
                <a:highlight>
                  <a:srgbClr val="FFFF00"/>
                </a:highlight>
              </a:rPr>
              <a:t>1975 to 2007</a:t>
            </a:r>
          </a:p>
        </p:txBody>
      </p:sp>
      <p:pic>
        <p:nvPicPr>
          <p:cNvPr id="189" name="image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680" y="1988841"/>
            <a:ext cx="7590729" cy="4325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423592" y="6341257"/>
            <a:ext cx="727280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sz="100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Source: OECD 2014, </a:t>
            </a:r>
            <a:r>
              <a:rPr sz="1000" i="1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Focus on Top Incomes and Taxation in OECD Countries: Was the Crisis a Game Changer? (</a:t>
            </a:r>
            <a:r>
              <a:rPr sz="1000">
                <a:latin typeface="Calibri"/>
                <a:ea typeface="Calibri"/>
                <a:cs typeface="Calibri"/>
                <a:sym typeface="Calibri"/>
                <a:hlinkClick r:id="rId3"/>
              </a:rPr>
              <a:t>http://www.oecd.org/els/soc/OECD2014-FocusOnTopIncomes.pdf</a:t>
            </a:r>
            <a:r>
              <a:rPr sz="100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), Based on World Top Income Database. </a:t>
            </a:r>
          </a:p>
          <a:p>
            <a:pPr lvl="0"/>
            <a:r>
              <a:rPr sz="100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Note: Incomes refer to pre-tax incomes, excluding capital gains</a:t>
            </a:r>
          </a:p>
        </p:txBody>
      </p:sp>
    </p:spTree>
    <p:extLst>
      <p:ext uri="{BB962C8B-B14F-4D97-AF65-F5344CB8AC3E}">
        <p14:creationId xmlns:p14="http://schemas.microsoft.com/office/powerpoint/2010/main" val="68168508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 advAuto="0"/>
      <p:bldP spid="189" grpId="0" animBg="1" advAuto="0"/>
      <p:bldP spid="19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hart 68"/>
          <p:cNvGraphicFramePr/>
          <p:nvPr/>
        </p:nvGraphicFramePr>
        <p:xfrm>
          <a:off x="2024940" y="1540042"/>
          <a:ext cx="7633844" cy="459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" name="Shape 69"/>
          <p:cNvSpPr/>
          <p:nvPr/>
        </p:nvSpPr>
        <p:spPr>
          <a:xfrm>
            <a:off x="3529971" y="6266981"/>
            <a:ext cx="519839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600" dirty="0">
                <a:latin typeface="+mj-lt"/>
              </a:rPr>
              <a:t>Source: Eurostat</a:t>
            </a:r>
            <a:r>
              <a:rPr lang="en-US" sz="1600" dirty="0">
                <a:latin typeface="+mj-lt"/>
              </a:rPr>
              <a:t>, April 21 </a:t>
            </a:r>
            <a:r>
              <a:rPr lang="en-US" sz="1600" dirty="0">
                <a:solidFill>
                  <a:srgbClr val="14171A"/>
                </a:solidFill>
                <a:latin typeface="+mj-lt"/>
              </a:rPr>
              <a:t>euro area 8.%, (7.3) EU  7,3 (6.7)</a:t>
            </a:r>
            <a:r>
              <a:rPr lang="en-US" sz="1600" dirty="0">
                <a:latin typeface="+mj-lt"/>
              </a:rPr>
              <a:t> </a:t>
            </a:r>
            <a:endParaRPr sz="1600" dirty="0">
              <a:latin typeface="+mj-lt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21709" y="705171"/>
            <a:ext cx="1045771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de-DE" sz="3200" dirty="0" err="1"/>
              <a:t>Convergence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Divergence</a:t>
            </a:r>
            <a:r>
              <a:rPr lang="de-DE" sz="3200" dirty="0"/>
              <a:t>: </a:t>
            </a:r>
            <a:r>
              <a:rPr sz="3200" dirty="0"/>
              <a:t>Unemployment </a:t>
            </a:r>
            <a:r>
              <a:rPr lang="en-US" sz="3200" dirty="0"/>
              <a:t>1995 -2015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2932028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FF9-D1DA-6646-923A-D9D98551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463"/>
            <a:ext cx="10515600" cy="1024903"/>
          </a:xfrm>
        </p:spPr>
        <p:txBody>
          <a:bodyPr>
            <a:normAutofit fontScale="90000"/>
          </a:bodyPr>
          <a:lstStyle/>
          <a:p>
            <a:r>
              <a:rPr lang="en-GB" dirty="0"/>
              <a:t>Unemployment Rates 2019 vs 2012</a:t>
            </a:r>
            <a:br>
              <a:rPr lang="en-GB" dirty="0"/>
            </a:br>
            <a:r>
              <a:rPr lang="en-GB" dirty="0"/>
              <a:t>Improvements everywhere - levels differ widely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3458" y="1655180"/>
          <a:ext cx="10740342" cy="452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3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5542-E5A9-42AD-AECF-A209A2FD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771"/>
            <a:ext cx="10515600" cy="74713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Recent Income Inequality trends: high in South, lower in Core, little change – new thinking needed;</a:t>
            </a:r>
            <a:br>
              <a:rPr lang="en-GB" sz="4000" b="1" dirty="0"/>
            </a:br>
            <a:endParaRPr lang="nl-NL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1C87B2-9FD6-49F9-A683-3A48AF1D6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621494"/>
              </p:ext>
            </p:extLst>
          </p:nvPr>
        </p:nvGraphicFramePr>
        <p:xfrm>
          <a:off x="635070" y="1713297"/>
          <a:ext cx="11313784" cy="494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70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92D3-82DF-784A-8D4C-52303B0E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25" y="191870"/>
            <a:ext cx="10515600" cy="898191"/>
          </a:xfrm>
        </p:spPr>
        <p:txBody>
          <a:bodyPr>
            <a:normAutofit/>
          </a:bodyPr>
          <a:lstStyle/>
          <a:p>
            <a:r>
              <a:rPr lang="en-GB" dirty="0"/>
              <a:t>IMF MD </a:t>
            </a:r>
            <a:r>
              <a:rPr lang="en-GB" dirty="0">
                <a:hlinkClick r:id="rId2"/>
              </a:rPr>
              <a:t>Kristalina Georgieva</a:t>
            </a:r>
            <a:r>
              <a:rPr lang="en-GB" dirty="0"/>
              <a:t> (</a:t>
            </a:r>
            <a:r>
              <a:rPr lang="en-GB" dirty="0" err="1"/>
              <a:t>fm</a:t>
            </a:r>
            <a:r>
              <a:rPr lang="en-GB" dirty="0"/>
              <a:t> VP EC):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0A36-AB09-AA48-99C4-DFC093FB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317"/>
            <a:ext cx="10515600" cy="8355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Tackling inequality requires a rethink …</a:t>
            </a:r>
          </a:p>
          <a:p>
            <a:r>
              <a:rPr lang="en-GB" sz="3200" dirty="0"/>
              <a:t>First, …</a:t>
            </a:r>
            <a:r>
              <a:rPr lang="en-GB" sz="3200" dirty="0">
                <a:highlight>
                  <a:srgbClr val="00FFFF"/>
                </a:highlight>
              </a:rPr>
              <a:t>Progressive taxation</a:t>
            </a:r>
            <a:r>
              <a:rPr lang="en-GB" sz="3200" dirty="0"/>
              <a:t> is a key component At the top of the income distribution, our research shows that marginal tax rates can be raised without sacrificing economic growth. </a:t>
            </a:r>
          </a:p>
          <a:p>
            <a:r>
              <a:rPr lang="en-GB" sz="3200" dirty="0"/>
              <a:t>Second, </a:t>
            </a:r>
            <a:r>
              <a:rPr lang="en-GB" sz="3200" dirty="0">
                <a:highlight>
                  <a:srgbClr val="00FFFF"/>
                </a:highlight>
              </a:rPr>
              <a:t>social spending policies </a:t>
            </a:r>
            <a:r>
              <a:rPr lang="en-GB" sz="3200" dirty="0"/>
              <a:t>are increasingly relevant in tackling inequality. When done right they can play a fundamental role to mitigate income inequality and … social cohesion.</a:t>
            </a:r>
          </a:p>
          <a:p>
            <a:pPr marL="0" indent="0">
              <a:buNone/>
            </a:pPr>
            <a:r>
              <a:rPr lang="en-GB" sz="3200" i="1" dirty="0"/>
              <a:t>Add wages and collective bargaining – and we have the three main instruments to address inequality and poverty;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2623E-18B7-F546-B154-E2B05DE3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4038599" y="6721475"/>
            <a:ext cx="4154905" cy="4571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2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DADE8-61A6-2948-9995-C1C337FF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Covid 19 Pandemics accelerates the demand for action on the social dimension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823E-9204-004F-9861-80A78B2A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200" dirty="0"/>
              <a:t>EU and countries react this time differently to Great Recession – again spending for banks and big firms but also massive income support for  workers, self-employed and small firms; </a:t>
            </a:r>
          </a:p>
          <a:p>
            <a:r>
              <a:rPr lang="en-GB" sz="2200" dirty="0"/>
              <a:t>Job retention measures moderate employment impact for many workers and households – 40 % of all workers -  supported by national schemes (co-funded by new EU Scheme SURE)</a:t>
            </a:r>
          </a:p>
          <a:p>
            <a:r>
              <a:rPr lang="en-GB" sz="2200" dirty="0"/>
              <a:t>Hence: Limited increase in unemployment and rapid decline in hours worked </a:t>
            </a:r>
          </a:p>
          <a:p>
            <a:pPr marL="0" indent="0">
              <a:buNone/>
            </a:pPr>
            <a:r>
              <a:rPr lang="en-GB" sz="2200" dirty="0"/>
              <a:t>But Precarity becomes more visible:</a:t>
            </a:r>
          </a:p>
          <a:p>
            <a:r>
              <a:rPr lang="en-GB" sz="2200" dirty="0"/>
              <a:t>Atypical workers … 800.000 </a:t>
            </a:r>
            <a:r>
              <a:rPr lang="en-GB" sz="2200" dirty="0" err="1"/>
              <a:t>minijobs</a:t>
            </a:r>
            <a:r>
              <a:rPr lang="en-GB" sz="2200" dirty="0"/>
              <a:t> lost in DE</a:t>
            </a:r>
          </a:p>
          <a:p>
            <a:r>
              <a:rPr lang="en-GB" sz="2200" dirty="0"/>
              <a:t>Women workers and their double burden; </a:t>
            </a:r>
          </a:p>
          <a:p>
            <a:r>
              <a:rPr lang="en-GB" sz="2200" dirty="0"/>
              <a:t>Young people risk being left behind;</a:t>
            </a:r>
          </a:p>
          <a:p>
            <a:r>
              <a:rPr lang="en-GB" sz="2200" dirty="0"/>
              <a:t>Inadequate income support for the unemployed;</a:t>
            </a:r>
          </a:p>
        </p:txBody>
      </p:sp>
    </p:spTree>
    <p:extLst>
      <p:ext uri="{BB962C8B-B14F-4D97-AF65-F5344CB8AC3E}">
        <p14:creationId xmlns:p14="http://schemas.microsoft.com/office/powerpoint/2010/main" val="150950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1157</Words>
  <Application>Microsoft Macintosh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Georg Fischer  Senior Research Associate  Vienna Institute for International Economic Studies, Fm. Director for Social Affairs, European Commission </vt:lpstr>
      <vt:lpstr>The Pandemic: social impacts, inequality, policy challenges and recent EU initiatives </vt:lpstr>
      <vt:lpstr>Where do we come from: starting points differ</vt:lpstr>
      <vt:lpstr>1975-2007: most of growth captured by top income groups  then comes  Great Recession with massive income loss; </vt:lpstr>
      <vt:lpstr>PowerPoint Presentation</vt:lpstr>
      <vt:lpstr>Unemployment Rates 2019 vs 2012 Improvements everywhere - levels differ widely</vt:lpstr>
      <vt:lpstr>Recent Income Inequality trends: high in South, lower in Core, little change – new thinking needed; </vt:lpstr>
      <vt:lpstr>IMF MD Kristalina Georgieva (fm VP EC):</vt:lpstr>
      <vt:lpstr>The Covid 19 Pandemics accelerates the demand for action on the social dimension</vt:lpstr>
      <vt:lpstr>Job Retention Measures: “Kurzarbeit”</vt:lpstr>
      <vt:lpstr>PowerPoint Presentation</vt:lpstr>
      <vt:lpstr>PowerPoint Presentation</vt:lpstr>
      <vt:lpstr>Activity rate EU and US women and men</vt:lpstr>
      <vt:lpstr>Covid 19 crisis: Who risks  being left behind:</vt:lpstr>
      <vt:lpstr>Who reports financial difficulties: the unemployed, atypical  workers and self-employed without employees;</vt:lpstr>
      <vt:lpstr>And increases pressure on working women</vt:lpstr>
      <vt:lpstr> A Step Backwords: Young people neither in education, employment nor training (NEETS)   And young women: EU  15,4  (14,6) ES   17,3  (15,4) IT    25,3  (24,3) PL   17,3  (16,6) TK   40,8  (40,8)   </vt:lpstr>
      <vt:lpstr>National and EU Response to Covid Crisis</vt:lpstr>
      <vt:lpstr> EU policy developments, pillar, Porto Summit  - Important Initiatives: </vt:lpstr>
      <vt:lpstr>And important legislative initiatives</vt:lpstr>
      <vt:lpstr>Porto Summit: the Glass is ….. ?</vt:lpstr>
      <vt:lpstr>  Thank You for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Fischer</dc:creator>
  <cp:lastModifiedBy>Georg Fischer</cp:lastModifiedBy>
  <cp:revision>12</cp:revision>
  <dcterms:created xsi:type="dcterms:W3CDTF">2021-06-21T15:55:36Z</dcterms:created>
  <dcterms:modified xsi:type="dcterms:W3CDTF">2021-07-04T19:07:34Z</dcterms:modified>
</cp:coreProperties>
</file>